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3"/>
  </p:notesMasterIdLst>
  <p:sldIdLst>
    <p:sldId id="256" r:id="rId2"/>
    <p:sldId id="258" r:id="rId3"/>
    <p:sldId id="288" r:id="rId4"/>
    <p:sldId id="287" r:id="rId5"/>
    <p:sldId id="289" r:id="rId6"/>
    <p:sldId id="291" r:id="rId7"/>
    <p:sldId id="292" r:id="rId8"/>
    <p:sldId id="290" r:id="rId9"/>
    <p:sldId id="259" r:id="rId10"/>
    <p:sldId id="260" r:id="rId11"/>
    <p:sldId id="261" r:id="rId12"/>
    <p:sldId id="263" r:id="rId13"/>
    <p:sldId id="264" r:id="rId14"/>
    <p:sldId id="265" r:id="rId15"/>
    <p:sldId id="266" r:id="rId16"/>
    <p:sldId id="267" r:id="rId17"/>
    <p:sldId id="268" r:id="rId18"/>
    <p:sldId id="269" r:id="rId19"/>
    <p:sldId id="270" r:id="rId20"/>
    <p:sldId id="257"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93" r:id="rId36"/>
    <p:sldId id="285" r:id="rId37"/>
    <p:sldId id="286" r:id="rId38"/>
    <p:sldId id="294" r:id="rId39"/>
    <p:sldId id="302" r:id="rId40"/>
    <p:sldId id="301" r:id="rId41"/>
    <p:sldId id="303" r:id="rId42"/>
    <p:sldId id="304" r:id="rId43"/>
    <p:sldId id="305" r:id="rId44"/>
    <p:sldId id="306" r:id="rId45"/>
    <p:sldId id="307" r:id="rId46"/>
    <p:sldId id="308" r:id="rId47"/>
    <p:sldId id="309" r:id="rId48"/>
    <p:sldId id="300" r:id="rId49"/>
    <p:sldId id="299" r:id="rId50"/>
    <p:sldId id="298" r:id="rId51"/>
    <p:sldId id="262" r:id="rId52"/>
  </p:sldIdLst>
  <p:sldSz cx="9144000" cy="5143500" type="screen16x9"/>
  <p:notesSz cx="6858000" cy="9144000"/>
  <p:embeddedFontLst>
    <p:embeddedFont>
      <p:font typeface="Calibri" panose="020F0502020204030204" pitchFamily="34" charset="0"/>
      <p:regular r:id="rId54"/>
      <p:bold r:id="rId55"/>
      <p:italic r:id="rId56"/>
      <p:boldItalic r:id="rId57"/>
    </p:embeddedFont>
    <p:embeddedFont>
      <p:font typeface="Georgia" panose="02040502050405020303" pitchFamily="18" charset="0"/>
      <p:regular r:id="rId58"/>
      <p:bold r:id="rId59"/>
      <p:italic r:id="rId60"/>
      <p:boldItalic r:id="rId61"/>
    </p:embeddedFont>
    <p:embeddedFont>
      <p:font typeface="Lato" panose="020F0502020204030203" pitchFamily="34" charset="0"/>
      <p:regular r:id="rId62"/>
      <p:bold r:id="rId63"/>
      <p:italic r:id="rId64"/>
      <p:boldItalic r:id="rId65"/>
    </p:embeddedFont>
    <p:embeddedFont>
      <p:font typeface="Playfair Display" panose="00000500000000000000" pitchFamily="2"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802"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0.fntdata"/><Relationship Id="rId68"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font" Target="fonts/font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2.fntdata"/><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04b1c608ea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04b1c608e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37652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4b1c608ea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4b1c608ea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9948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04b1c608ea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04b1c608e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70446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95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807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4b1c608ea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4b1c608ea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03374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04b1c608ea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04b1c608e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4003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1260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04b1c608ea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04b1c608ea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160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4b1c608ea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4b1c608ea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66456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04b1c608ea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04b1c608e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23545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99170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39542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4b1c608ea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4b1c608ea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86944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04b1c608ea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04b1c608e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34914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19730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1359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10877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4b1c608ea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4b1c608ea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81374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04b1c608ea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04b1c608e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15366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32696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22699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4b1c608ea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4b1c608ea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31092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4b1c608ea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4b1c608ea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66235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04b1c608ea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04b1c608e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26770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65543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14795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1375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45298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169557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083489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38079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02547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086574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49859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591374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8367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056554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759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315204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4b1c608e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4b1c608e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72427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04b1c608ea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04b1c608ea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5187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7053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4b1c608ea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4b1c608ea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3895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4b1c608ea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4b1c608ea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992950" y="992700"/>
            <a:ext cx="3158100" cy="3158100"/>
          </a:xfrm>
          <a:prstGeom prst="rect">
            <a:avLst/>
          </a:prstGeom>
          <a:noFill/>
          <a:ln w="28575"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096250" y="1627200"/>
            <a:ext cx="2951400" cy="1584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a:endParaRPr/>
          </a:p>
        </p:txBody>
      </p:sp>
      <p:sp>
        <p:nvSpPr>
          <p:cNvPr id="13" name="Google Shape;13;p2"/>
          <p:cNvSpPr txBox="1">
            <a:spLocks noGrp="1"/>
          </p:cNvSpPr>
          <p:nvPr>
            <p:ph type="subTitle" idx="1"/>
          </p:nvPr>
        </p:nvSpPr>
        <p:spPr>
          <a:xfrm>
            <a:off x="3096363" y="3266930"/>
            <a:ext cx="2951400" cy="701400"/>
          </a:xfrm>
          <a:prstGeom prst="rect">
            <a:avLst/>
          </a:prstGeom>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9pPr>
          </a:lstStyle>
          <a:p>
            <a:endParaRPr/>
          </a:p>
        </p:txBody>
      </p:sp>
      <p:sp>
        <p:nvSpPr>
          <p:cNvPr id="14" name="Google Shape;14;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1233100"/>
            <a:ext cx="8520600" cy="161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a:spLocks noGrp="1"/>
          </p:cNvSpPr>
          <p:nvPr>
            <p:ph type="body" idx="1"/>
          </p:nvPr>
        </p:nvSpPr>
        <p:spPr>
          <a:xfrm>
            <a:off x="311700" y="29194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509550" y="1423875"/>
            <a:ext cx="8124900" cy="17982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17" name="Google Shape;17;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91378"/>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37" name="Google Shape;37;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1" name="Google Shape;41;p9"/>
          <p:cNvSpPr txBox="1">
            <a:spLocks noGrp="1"/>
          </p:cNvSpPr>
          <p:nvPr>
            <p:ph type="title"/>
          </p:nvPr>
        </p:nvSpPr>
        <p:spPr>
          <a:xfrm>
            <a:off x="265500" y="1107950"/>
            <a:ext cx="4045200" cy="1683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coral">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91350"/>
            <a:ext cx="8520600" cy="6261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ramener.com/budget/?Year=2007"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hyperlink" Target="https://gramener.com/software/"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0.jpe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s://gramener.com/posters/Winning-Parties.pdf" TargetMode="External"/><Relationship Id="rId7"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hyperlink" Target="https://chartio.com/learn/charts/how-to-choose-data-visualization/" TargetMode="External"/><Relationship Id="rId5" Type="http://schemas.openxmlformats.org/officeDocument/2006/relationships/hyperlink" Target="https://blog.hubspot.com/marketing/types-of-graphs-for-data-visualization#sm.000vodl7ch6rf7e112a2q13r9cno0" TargetMode="External"/><Relationship Id="rId4" Type="http://schemas.openxmlformats.org/officeDocument/2006/relationships/hyperlink" Target="https://blog.socialcops.com/intelligence/aging-popula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hyperlink" Target="https://www.imdb.com/?ref_=nv_home"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s://www.imdb.com/search/title/?sort=num_votes,desc&amp;start=1&amp;title_type=feature&amp;year=1950,2012"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hyperlink" Target="https://datavizcatalogue.com/" TargetMode="Externa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hyperlink" Target="https://github.com/awesomedata/awesome-public-datasets" TargetMode="External"/><Relationship Id="rId7" Type="http://schemas.openxmlformats.org/officeDocument/2006/relationships/hyperlink" Target="https://archive.ics.uci.edu/ml/index.php"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hyperlink" Target="https://www.kaggle.com/datasets" TargetMode="External"/><Relationship Id="rId5" Type="http://schemas.openxmlformats.org/officeDocument/2006/relationships/hyperlink" Target="https://data.gov.in/" TargetMode="External"/><Relationship Id="rId10" Type="http://schemas.openxmlformats.org/officeDocument/2006/relationships/image" Target="../media/image24.png"/><Relationship Id="rId4" Type="http://schemas.openxmlformats.org/officeDocument/2006/relationships/hyperlink" Target="https://github.com/datameet" TargetMode="External"/><Relationship Id="rId9"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15.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hyperlink" Target="https://en.wikipedia.org/wiki/Pearson_correlation_coefficient"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3.xml"/><Relationship Id="rId5" Type="http://schemas.openxmlformats.org/officeDocument/2006/relationships/image" Target="../media/image31.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3.xml"/><Relationship Id="rId5" Type="http://schemas.openxmlformats.org/officeDocument/2006/relationships/image" Target="../media/image32.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hyperlink" Target="https://plot.ly/python/getting-started/" TargetMode="External"/><Relationship Id="rId2" Type="http://schemas.openxmlformats.org/officeDocument/2006/relationships/notesSlide" Target="../notesSlides/notesSlide41.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3.xml"/><Relationship Id="rId5" Type="http://schemas.openxmlformats.org/officeDocument/2006/relationships/image" Target="../media/image34.png"/><Relationship Id="rId4" Type="http://schemas.openxmlformats.org/officeDocument/2006/relationships/image" Target="../media/image2.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hyperlink" Target="http://projector.tensorflow.org/" TargetMode="Externa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hyperlink" Target="https://teachablemachine.withgoogle.com/" TargetMode="Externa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hyperlink" Target="https://gramener.com/cricket/"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Anscombe%27s_quartet"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Google Shape;59;p13"/>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1026" name="Picture 2">
            <a:extLst>
              <a:ext uri="{FF2B5EF4-FFF2-40B4-BE49-F238E27FC236}">
                <a16:creationId xmlns:a16="http://schemas.microsoft.com/office/drawing/2014/main" id="{ECFCC1F3-7019-411C-A8EB-912CDE3220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8D87C30-66C0-2AE7-A95F-A0F8E50235EF}"/>
              </a:ext>
            </a:extLst>
          </p:cNvPr>
          <p:cNvSpPr txBox="1"/>
          <p:nvPr/>
        </p:nvSpPr>
        <p:spPr>
          <a:xfrm>
            <a:off x="6858000" y="3727938"/>
            <a:ext cx="1201615" cy="707886"/>
          </a:xfrm>
          <a:prstGeom prst="rect">
            <a:avLst/>
          </a:prstGeom>
          <a:noFill/>
        </p:spPr>
        <p:txBody>
          <a:bodyPr wrap="square" rtlCol="0">
            <a:spAutoFit/>
          </a:bodyPr>
          <a:lstStyle/>
          <a:p>
            <a:r>
              <a:rPr lang="en-IN" sz="1000" b="1" dirty="0"/>
              <a:t>Presented by:</a:t>
            </a:r>
          </a:p>
          <a:p>
            <a:r>
              <a:rPr lang="en-IN" sz="1000" b="1" dirty="0"/>
              <a:t>Sachin Saxena </a:t>
            </a:r>
          </a:p>
          <a:p>
            <a:r>
              <a:rPr lang="en-IN" sz="1000" b="1" dirty="0"/>
              <a:t>SME, </a:t>
            </a:r>
            <a:r>
              <a:rPr lang="en-IN" sz="1000" b="1" dirty="0" err="1"/>
              <a:t>upGrade</a:t>
            </a:r>
            <a:endParaRPr lang="en-IN" sz="1000" b="1" dirty="0"/>
          </a:p>
          <a:p>
            <a:endParaRPr lang="en-IN" sz="1000" b="1" dirty="0"/>
          </a:p>
        </p:txBody>
      </p:sp>
      <p:sp>
        <p:nvSpPr>
          <p:cNvPr id="3" name="TextBox 2">
            <a:extLst>
              <a:ext uri="{FF2B5EF4-FFF2-40B4-BE49-F238E27FC236}">
                <a16:creationId xmlns:a16="http://schemas.microsoft.com/office/drawing/2014/main" id="{2043F93C-C478-E082-B561-CD039FE2B5F0}"/>
              </a:ext>
            </a:extLst>
          </p:cNvPr>
          <p:cNvSpPr txBox="1"/>
          <p:nvPr/>
        </p:nvSpPr>
        <p:spPr>
          <a:xfrm>
            <a:off x="3355162" y="1682262"/>
            <a:ext cx="2433680" cy="523220"/>
          </a:xfrm>
          <a:prstGeom prst="rect">
            <a:avLst/>
          </a:prstGeom>
          <a:noFill/>
        </p:spPr>
        <p:txBody>
          <a:bodyPr wrap="none" rtlCol="0">
            <a:spAutoFit/>
          </a:bodyPr>
          <a:lstStyle/>
          <a:p>
            <a:pPr algn="ctr"/>
            <a:r>
              <a:rPr lang="en-US" dirty="0"/>
              <a:t>DATA SCIENCE </a:t>
            </a:r>
          </a:p>
          <a:p>
            <a:pPr algn="ctr"/>
            <a:r>
              <a:rPr lang="en-US" dirty="0"/>
              <a:t>UNIT 3- Data Preprocessing</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indent="0">
              <a:spcAft>
                <a:spcPts val="1200"/>
              </a:spcAft>
              <a:buNone/>
            </a:pPr>
            <a:r>
              <a:rPr lang="en-US" b="0" i="0" dirty="0">
                <a:solidFill>
                  <a:srgbClr val="333333"/>
                </a:solidFill>
                <a:effectLst/>
                <a:latin typeface="Geneva"/>
              </a:rPr>
              <a:t>How do markets react to the budget?</a:t>
            </a:r>
          </a:p>
          <a:p>
            <a:pPr marL="0" lvl="0" indent="0" algn="l" rtl="0">
              <a:spcBef>
                <a:spcPts val="0"/>
              </a:spcBef>
              <a:spcAft>
                <a:spcPts val="1200"/>
              </a:spcAft>
              <a:buNone/>
            </a:pPr>
            <a:r>
              <a:rPr lang="en-IN" dirty="0">
                <a:hlinkClick r:id="rId3"/>
              </a:rPr>
              <a:t>India Budget History (gramener.com)</a:t>
            </a:r>
            <a:endParaRPr lang="en-IN" dirty="0"/>
          </a:p>
          <a:p>
            <a:pPr marL="0" lvl="0" indent="0" algn="l" rtl="0">
              <a:spcBef>
                <a:spcPts val="0"/>
              </a:spcBef>
              <a:spcAft>
                <a:spcPts val="1200"/>
              </a:spcAft>
              <a:buNone/>
            </a:pPr>
            <a:endParaRPr dirty="0"/>
          </a:p>
        </p:txBody>
      </p:sp>
      <p:pic>
        <p:nvPicPr>
          <p:cNvPr id="87" name="Google Shape;87;p17"/>
          <p:cNvPicPr preferRelativeResize="0"/>
          <p:nvPr/>
        </p:nvPicPr>
        <p:blipFill rotWithShape="1">
          <a:blip r:embed="rId4">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3ACED5C-0ECC-4773-84E7-CB5F145DDA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Software ecosystem</a:t>
            </a:r>
          </a:p>
          <a:p>
            <a:pPr marL="0" lvl="0" indent="0" algn="l" rtl="0">
              <a:spcBef>
                <a:spcPts val="0"/>
              </a:spcBef>
              <a:spcAft>
                <a:spcPts val="1200"/>
              </a:spcAft>
              <a:buNone/>
            </a:pPr>
            <a:r>
              <a:rPr lang="en-IN" dirty="0">
                <a:hlinkClick r:id="rId3"/>
              </a:rPr>
              <a:t>Software ecosystem (gramener.com)</a:t>
            </a:r>
            <a:endParaRPr lang="en-IN" dirty="0"/>
          </a:p>
          <a:p>
            <a:pPr marL="0" lvl="0" indent="0" algn="l" rtl="0">
              <a:spcBef>
                <a:spcPts val="0"/>
              </a:spcBef>
              <a:spcAft>
                <a:spcPts val="1200"/>
              </a:spcAft>
              <a:buNone/>
            </a:pPr>
            <a:endParaRPr lang="en-IN" dirty="0"/>
          </a:p>
        </p:txBody>
      </p:sp>
      <p:pic>
        <p:nvPicPr>
          <p:cNvPr id="94" name="Google Shape;94;p18"/>
          <p:cNvPicPr preferRelativeResize="0"/>
          <p:nvPr/>
        </p:nvPicPr>
        <p:blipFill rotWithShape="1">
          <a:blip r:embed="rId4">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IN" dirty="0"/>
              <a:t>Facts and Dimensions:</a:t>
            </a:r>
          </a:p>
          <a:p>
            <a:pPr marL="0" lvl="0" indent="0" algn="l" rtl="0">
              <a:spcBef>
                <a:spcPts val="0"/>
              </a:spcBef>
              <a:spcAft>
                <a:spcPts val="1200"/>
              </a:spcAft>
              <a:buNone/>
            </a:pPr>
            <a:r>
              <a:rPr lang="en-US" dirty="0"/>
              <a:t>Facts and dimensions are different types of variables that help you interpret data better. Facts are numerical data, and dimensions are metadata. Metadata explains the additional information associated with the factual variable. Both facts and dimensions are equally important for generating actionable insights from a given data set. For example, in a data set about the height of students in a class, the height of the students would be a fact variable, whereas the gender of the students would be a dimensional variable. You can use dimensions to slice data for easier analysis. In this case, the distribution of height based on the gender of a student can be studied.</a:t>
            </a:r>
            <a:endParaRPr lang="en-IN" dirty="0"/>
          </a:p>
        </p:txBody>
      </p:sp>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4106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pic>
        <p:nvPicPr>
          <p:cNvPr id="80" name="Google Shape;80;p16"/>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5A1006-6608-4D53-92E3-B5BD1208D7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Graphical user interface, text, application, email&#10;&#10;Description automatically generated">
            <a:extLst>
              <a:ext uri="{FF2B5EF4-FFF2-40B4-BE49-F238E27FC236}">
                <a16:creationId xmlns:a16="http://schemas.microsoft.com/office/drawing/2014/main" id="{64C515D2-C5E3-0A76-0499-2402CF084ED8}"/>
              </a:ext>
            </a:extLst>
          </p:cNvPr>
          <p:cNvPicPr>
            <a:picLocks noChangeAspect="1"/>
          </p:cNvPicPr>
          <p:nvPr/>
        </p:nvPicPr>
        <p:blipFill>
          <a:blip r:embed="rId5"/>
          <a:stretch>
            <a:fillRect/>
          </a:stretch>
        </p:blipFill>
        <p:spPr>
          <a:xfrm>
            <a:off x="2212962" y="0"/>
            <a:ext cx="5545390" cy="4283772"/>
          </a:xfrm>
          <a:prstGeom prst="rect">
            <a:avLst/>
          </a:prstGeom>
        </p:spPr>
      </p:pic>
    </p:spTree>
    <p:extLst>
      <p:ext uri="{BB962C8B-B14F-4D97-AF65-F5344CB8AC3E}">
        <p14:creationId xmlns:p14="http://schemas.microsoft.com/office/powerpoint/2010/main" val="2184937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Bar Graph:</a:t>
            </a:r>
          </a:p>
          <a:p>
            <a:pPr marL="0" lvl="0" indent="0" algn="l" rtl="0">
              <a:spcBef>
                <a:spcPts val="0"/>
              </a:spcBef>
              <a:spcAft>
                <a:spcPts val="1200"/>
              </a:spcAft>
              <a:buNone/>
            </a:pPr>
            <a:r>
              <a:rPr lang="en-IN" dirty="0"/>
              <a:t>Python Code: </a:t>
            </a:r>
          </a:p>
          <a:p>
            <a:pPr marL="0" lvl="0" indent="0" algn="l" rtl="0">
              <a:spcBef>
                <a:spcPts val="0"/>
              </a:spcBef>
              <a:spcAft>
                <a:spcPts val="1200"/>
              </a:spcAft>
              <a:buNone/>
            </a:pPr>
            <a:r>
              <a:rPr lang="en-IN" dirty="0" err="1"/>
              <a:t>Matplotlib+Code+along</a:t>
            </a:r>
            <a:endParaRPr lang="en-IN" dirty="0"/>
          </a:p>
          <a:p>
            <a:pPr marL="0" lvl="0" indent="0" algn="l" rtl="0">
              <a:spcBef>
                <a:spcPts val="0"/>
              </a:spcBef>
              <a:spcAft>
                <a:spcPts val="1200"/>
              </a:spcAft>
              <a:buNone/>
            </a:pPr>
            <a:endParaRPr lang="en-IN" dirty="0"/>
          </a:p>
        </p:txBody>
      </p:sp>
      <p:pic>
        <p:nvPicPr>
          <p:cNvPr id="87" name="Google Shape;87;p17"/>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3ACED5C-0ECC-4773-84E7-CB5F145DDA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Bar Graph">
            <a:extLst>
              <a:ext uri="{FF2B5EF4-FFF2-40B4-BE49-F238E27FC236}">
                <a16:creationId xmlns:a16="http://schemas.microsoft.com/office/drawing/2014/main" id="{E5698146-435F-02E9-9B93-9F15EF1506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99542" y="737419"/>
            <a:ext cx="5544458" cy="3988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7119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Scatter Plot</a:t>
            </a:r>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5855ACA9-8BE6-85CE-8BB8-86126E264A9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44247" y="873175"/>
            <a:ext cx="6724650" cy="2933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87984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Line Graph and Histogram</a:t>
            </a:r>
          </a:p>
        </p:txBody>
      </p:sp>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F240D1F7-B463-C0F9-69EE-4317BD9334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22620" y="129928"/>
            <a:ext cx="4788696" cy="4044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86329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Box Plot:</a:t>
            </a:r>
          </a:p>
          <a:p>
            <a:pPr marL="0" lvl="0" indent="0" algn="l" rtl="0">
              <a:spcBef>
                <a:spcPts val="0"/>
              </a:spcBef>
              <a:spcAft>
                <a:spcPts val="1200"/>
              </a:spcAft>
              <a:buNone/>
            </a:pPr>
            <a:endParaRPr lang="en-IN" dirty="0"/>
          </a:p>
        </p:txBody>
      </p:sp>
      <p:pic>
        <p:nvPicPr>
          <p:cNvPr id="80" name="Google Shape;80;p16"/>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5A1006-6608-4D53-92E3-B5BD1208D7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6035BBAD-40D4-1192-CA14-781951F152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28938" y="366713"/>
            <a:ext cx="3286125" cy="4410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05192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87" name="Google Shape;87;p17"/>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3ACED5C-0ECC-4773-84E7-CB5F145DDA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hart&#10;&#10;Description automatically generated">
            <a:extLst>
              <a:ext uri="{FF2B5EF4-FFF2-40B4-BE49-F238E27FC236}">
                <a16:creationId xmlns:a16="http://schemas.microsoft.com/office/drawing/2014/main" id="{EB08AF06-8191-8DBD-2693-561D74CCDC5B}"/>
              </a:ext>
            </a:extLst>
          </p:cNvPr>
          <p:cNvPicPr>
            <a:picLocks noChangeAspect="1"/>
          </p:cNvPicPr>
          <p:nvPr/>
        </p:nvPicPr>
        <p:blipFill>
          <a:blip r:embed="rId5"/>
          <a:stretch>
            <a:fillRect/>
          </a:stretch>
        </p:blipFill>
        <p:spPr>
          <a:xfrm>
            <a:off x="184828" y="980934"/>
            <a:ext cx="2315396" cy="1805224"/>
          </a:xfrm>
          <a:prstGeom prst="rect">
            <a:avLst/>
          </a:prstGeom>
        </p:spPr>
      </p:pic>
      <p:pic>
        <p:nvPicPr>
          <p:cNvPr id="8" name="Picture 7" descr="Chart, bubble chart&#10;&#10;Description automatically generated">
            <a:extLst>
              <a:ext uri="{FF2B5EF4-FFF2-40B4-BE49-F238E27FC236}">
                <a16:creationId xmlns:a16="http://schemas.microsoft.com/office/drawing/2014/main" id="{A7981DAA-092C-17F0-577E-576AC4432A69}"/>
              </a:ext>
            </a:extLst>
          </p:cNvPr>
          <p:cNvPicPr>
            <a:picLocks noChangeAspect="1"/>
          </p:cNvPicPr>
          <p:nvPr/>
        </p:nvPicPr>
        <p:blipFill>
          <a:blip r:embed="rId6"/>
          <a:stretch>
            <a:fillRect/>
          </a:stretch>
        </p:blipFill>
        <p:spPr>
          <a:xfrm>
            <a:off x="3449204" y="212324"/>
            <a:ext cx="4876800" cy="2933700"/>
          </a:xfrm>
          <a:prstGeom prst="rect">
            <a:avLst/>
          </a:prstGeom>
        </p:spPr>
      </p:pic>
      <p:pic>
        <p:nvPicPr>
          <p:cNvPr id="10" name="Picture 9" descr="Chart, histogram&#10;&#10;Description automatically generated">
            <a:extLst>
              <a:ext uri="{FF2B5EF4-FFF2-40B4-BE49-F238E27FC236}">
                <a16:creationId xmlns:a16="http://schemas.microsoft.com/office/drawing/2014/main" id="{0EF1FF4A-1365-72FA-5845-FB8B1F2DC4F4}"/>
              </a:ext>
            </a:extLst>
          </p:cNvPr>
          <p:cNvPicPr>
            <a:picLocks noChangeAspect="1"/>
          </p:cNvPicPr>
          <p:nvPr/>
        </p:nvPicPr>
        <p:blipFill>
          <a:blip r:embed="rId7"/>
          <a:stretch>
            <a:fillRect/>
          </a:stretch>
        </p:blipFill>
        <p:spPr>
          <a:xfrm>
            <a:off x="522573" y="2940048"/>
            <a:ext cx="2420336" cy="1716825"/>
          </a:xfrm>
          <a:prstGeom prst="rect">
            <a:avLst/>
          </a:prstGeom>
        </p:spPr>
      </p:pic>
      <p:pic>
        <p:nvPicPr>
          <p:cNvPr id="12" name="Picture 11" descr="Chart, histogram&#10;&#10;Description automatically generated">
            <a:extLst>
              <a:ext uri="{FF2B5EF4-FFF2-40B4-BE49-F238E27FC236}">
                <a16:creationId xmlns:a16="http://schemas.microsoft.com/office/drawing/2014/main" id="{5DC7E795-D631-CE1F-C80B-3559AFD06FDC}"/>
              </a:ext>
            </a:extLst>
          </p:cNvPr>
          <p:cNvPicPr>
            <a:picLocks noChangeAspect="1"/>
          </p:cNvPicPr>
          <p:nvPr/>
        </p:nvPicPr>
        <p:blipFill>
          <a:blip r:embed="rId8"/>
          <a:stretch>
            <a:fillRect/>
          </a:stretch>
        </p:blipFill>
        <p:spPr>
          <a:xfrm>
            <a:off x="4151086" y="2925786"/>
            <a:ext cx="3987044" cy="1643089"/>
          </a:xfrm>
          <a:prstGeom prst="rect">
            <a:avLst/>
          </a:prstGeom>
        </p:spPr>
      </p:pic>
    </p:spTree>
    <p:extLst>
      <p:ext uri="{BB962C8B-B14F-4D97-AF65-F5344CB8AC3E}">
        <p14:creationId xmlns:p14="http://schemas.microsoft.com/office/powerpoint/2010/main" val="4166131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Choosing Plot Types</a:t>
            </a:r>
          </a:p>
          <a:p>
            <a:pPr marL="0" lvl="0" indent="0" algn="l" rtl="0">
              <a:spcBef>
                <a:spcPts val="0"/>
              </a:spcBef>
              <a:spcAft>
                <a:spcPts val="1200"/>
              </a:spcAft>
              <a:buNone/>
            </a:pPr>
            <a:r>
              <a:rPr lang="en-IN" dirty="0"/>
              <a:t>Python code: 3_1 </a:t>
            </a:r>
            <a:r>
              <a:rPr lang="en-IN" dirty="0" err="1"/>
              <a:t>DataVIZ</a:t>
            </a:r>
            <a:endParaRPr lang="en-IN" dirty="0"/>
          </a:p>
          <a:p>
            <a:pPr marL="0" lvl="0" indent="0" algn="l" rtl="0">
              <a:spcBef>
                <a:spcPts val="0"/>
              </a:spcBef>
              <a:spcAft>
                <a:spcPts val="1200"/>
              </a:spcAft>
              <a:buNone/>
            </a:pPr>
            <a:r>
              <a:rPr lang="en-IN" dirty="0">
                <a:hlinkClick r:id="rId3"/>
              </a:rPr>
              <a:t>PowerPoint Presentation (gramener.com)</a:t>
            </a:r>
            <a:endParaRPr lang="en-IN" dirty="0"/>
          </a:p>
          <a:p>
            <a:pPr marL="0" lvl="0" indent="0" algn="l" rtl="0">
              <a:spcBef>
                <a:spcPts val="0"/>
              </a:spcBef>
              <a:spcAft>
                <a:spcPts val="1200"/>
              </a:spcAft>
              <a:buNone/>
            </a:pPr>
            <a:r>
              <a:rPr lang="en-US" dirty="0">
                <a:hlinkClick r:id="rId4"/>
              </a:rPr>
              <a:t>The World’s Aging Population Crisis: Visualizing Demographic Transition | </a:t>
            </a:r>
            <a:r>
              <a:rPr lang="en-US" dirty="0" err="1">
                <a:hlinkClick r:id="rId4"/>
              </a:rPr>
              <a:t>SocialCops</a:t>
            </a:r>
            <a:endParaRPr lang="en-US" dirty="0"/>
          </a:p>
          <a:p>
            <a:pPr marL="0" lvl="0" indent="0" algn="l" rtl="0">
              <a:spcBef>
                <a:spcPts val="0"/>
              </a:spcBef>
              <a:spcAft>
                <a:spcPts val="1200"/>
              </a:spcAft>
              <a:buNone/>
            </a:pPr>
            <a:r>
              <a:rPr lang="en-US" dirty="0">
                <a:hlinkClick r:id="rId5"/>
              </a:rPr>
              <a:t>14 Best Types of Charts and Graphs for Data Visualization [+ Guide] (hubspot.com)</a:t>
            </a:r>
            <a:endParaRPr lang="en-US" dirty="0"/>
          </a:p>
          <a:p>
            <a:pPr marL="0" lvl="0" indent="0" algn="l" rtl="0">
              <a:spcBef>
                <a:spcPts val="0"/>
              </a:spcBef>
              <a:spcAft>
                <a:spcPts val="1200"/>
              </a:spcAft>
              <a:buNone/>
            </a:pPr>
            <a:r>
              <a:rPr lang="en-US" dirty="0">
                <a:hlinkClick r:id="rId6"/>
              </a:rPr>
              <a:t>How to Choose the Right Data Visualization | Tutorial by </a:t>
            </a:r>
            <a:r>
              <a:rPr lang="en-US" dirty="0" err="1">
                <a:hlinkClick r:id="rId6"/>
              </a:rPr>
              <a:t>Chartio</a:t>
            </a:r>
            <a:endParaRPr lang="en-US" dirty="0"/>
          </a:p>
          <a:p>
            <a:pPr marL="0" lvl="0" indent="0" algn="l" rtl="0">
              <a:spcBef>
                <a:spcPts val="0"/>
              </a:spcBef>
              <a:spcAft>
                <a:spcPts val="1200"/>
              </a:spcAft>
              <a:buNone/>
            </a:pPr>
            <a:endParaRPr lang="en-IN" dirty="0"/>
          </a:p>
          <a:p>
            <a:pPr marL="0" lvl="0" indent="0" algn="l" rtl="0">
              <a:spcBef>
                <a:spcPts val="0"/>
              </a:spcBef>
              <a:spcAft>
                <a:spcPts val="1200"/>
              </a:spcAft>
              <a:buNone/>
            </a:pPr>
            <a:endParaRPr dirty="0"/>
          </a:p>
        </p:txBody>
      </p:sp>
      <p:pic>
        <p:nvPicPr>
          <p:cNvPr id="94" name="Google Shape;94;p18"/>
          <p:cNvPicPr preferRelativeResize="0"/>
          <p:nvPr/>
        </p:nvPicPr>
        <p:blipFill rotWithShape="1">
          <a:blip r:embed="rId7">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22751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3834C448-9FE3-5629-3586-1C3C9000CED1}"/>
              </a:ext>
            </a:extLst>
          </p:cNvPr>
          <p:cNvSpPr>
            <a:spLocks noGrp="1"/>
          </p:cNvSpPr>
          <p:nvPr>
            <p:ph type="title"/>
          </p:nvPr>
        </p:nvSpPr>
        <p:spPr>
          <a:xfrm>
            <a:off x="819150" y="845600"/>
            <a:ext cx="7505700" cy="635577"/>
          </a:xfrm>
        </p:spPr>
        <p:txBody>
          <a:bodyPr>
            <a:normAutofit fontScale="90000"/>
          </a:bodyPr>
          <a:lstStyle/>
          <a:p>
            <a:r>
              <a:rPr lang="en-US" dirty="0"/>
              <a:t>Data visualization tools</a:t>
            </a:r>
            <a:endParaRPr lang="en-IN" dirty="0"/>
          </a:p>
        </p:txBody>
      </p:sp>
      <p:sp>
        <p:nvSpPr>
          <p:cNvPr id="9" name="Text Placeholder 2">
            <a:extLst>
              <a:ext uri="{FF2B5EF4-FFF2-40B4-BE49-F238E27FC236}">
                <a16:creationId xmlns:a16="http://schemas.microsoft.com/office/drawing/2014/main" id="{C7909D0A-BA85-2EBB-8E9D-989CB73559F6}"/>
              </a:ext>
            </a:extLst>
          </p:cNvPr>
          <p:cNvSpPr>
            <a:spLocks noGrp="1"/>
          </p:cNvSpPr>
          <p:nvPr>
            <p:ph type="body" idx="1"/>
          </p:nvPr>
        </p:nvSpPr>
        <p:spPr>
          <a:xfrm>
            <a:off x="819150" y="1571861"/>
            <a:ext cx="7505700" cy="2866864"/>
          </a:xfrm>
        </p:spPr>
        <p:txBody>
          <a:bodyPr/>
          <a:lstStyle/>
          <a:p>
            <a:r>
              <a:rPr lang="en-US" dirty="0"/>
              <a:t>Microsoft Excel</a:t>
            </a:r>
          </a:p>
          <a:p>
            <a:r>
              <a:rPr lang="en-US" dirty="0"/>
              <a:t>Tableau </a:t>
            </a:r>
          </a:p>
          <a:p>
            <a:r>
              <a:rPr lang="en-US" dirty="0" err="1"/>
              <a:t>Qlikview</a:t>
            </a:r>
            <a:endParaRPr lang="en-US" dirty="0"/>
          </a:p>
          <a:p>
            <a:r>
              <a:rPr lang="en-US" dirty="0" err="1"/>
              <a:t>Datawrapper</a:t>
            </a:r>
            <a:endParaRPr lang="en-US" dirty="0"/>
          </a:p>
          <a:p>
            <a:r>
              <a:rPr lang="en-US" dirty="0"/>
              <a:t>Google Data Studio </a:t>
            </a: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body" idx="1"/>
          </p:nvPr>
        </p:nvSpPr>
        <p:spPr>
          <a:xfrm>
            <a:off x="311700" y="863550"/>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err="1"/>
              <a:t>Analysing</a:t>
            </a:r>
            <a:r>
              <a:rPr lang="en-US" dirty="0"/>
              <a:t> the Google Play Store Ratings Dataset</a:t>
            </a:r>
          </a:p>
          <a:p>
            <a:pPr marL="0" indent="0">
              <a:spcAft>
                <a:spcPts val="1200"/>
              </a:spcAft>
              <a:buNone/>
            </a:pPr>
            <a:r>
              <a:rPr lang="en-IN" dirty="0"/>
              <a:t>Case Study: Mind Map</a:t>
            </a:r>
          </a:p>
          <a:p>
            <a:pPr marL="0" lvl="0" indent="0" algn="l" rtl="0">
              <a:spcBef>
                <a:spcPts val="0"/>
              </a:spcBef>
              <a:spcAft>
                <a:spcPts val="1200"/>
              </a:spcAft>
              <a:buNone/>
            </a:pPr>
            <a:r>
              <a:rPr lang="en-US" dirty="0"/>
              <a:t>Python code: 3:2 Case Study Notebook</a:t>
            </a:r>
            <a:endParaRPr dirty="0"/>
          </a:p>
        </p:txBody>
      </p:sp>
      <p:pic>
        <p:nvPicPr>
          <p:cNvPr id="66" name="Google Shape;66;p14"/>
          <p:cNvPicPr preferRelativeResize="0"/>
          <p:nvPr/>
        </p:nvPicPr>
        <p:blipFill rotWithShape="1">
          <a:blip r:embed="rId3">
            <a:alphaModFix/>
          </a:blip>
          <a:srcRect/>
          <a:stretch/>
        </p:blipFill>
        <p:spPr>
          <a:xfrm>
            <a:off x="6858000" y="4392133"/>
            <a:ext cx="2286000" cy="762000"/>
          </a:xfrm>
          <a:prstGeom prst="rect">
            <a:avLst/>
          </a:prstGeom>
          <a:noFill/>
          <a:ln>
            <a:noFill/>
          </a:ln>
        </p:spPr>
      </p:pic>
      <p:pic>
        <p:nvPicPr>
          <p:cNvPr id="5" name="Picture 2">
            <a:extLst>
              <a:ext uri="{FF2B5EF4-FFF2-40B4-BE49-F238E27FC236}">
                <a16:creationId xmlns:a16="http://schemas.microsoft.com/office/drawing/2014/main" id="{CB20849C-4A3D-4CA4-AFA3-98ED0FAFA7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21265"/>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Google Playstore Apps Rating">
            <a:extLst>
              <a:ext uri="{FF2B5EF4-FFF2-40B4-BE49-F238E27FC236}">
                <a16:creationId xmlns:a16="http://schemas.microsoft.com/office/drawing/2014/main" id="{1277E378-62AC-7188-EF10-F389192AE5C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1152656">
            <a:off x="1592544" y="2011385"/>
            <a:ext cx="7271382" cy="23884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US" b="1" dirty="0"/>
              <a:t>Data Handling and Cleaning:</a:t>
            </a:r>
          </a:p>
          <a:p>
            <a:pPr marL="0" lvl="0" indent="0" algn="l" rtl="0">
              <a:spcBef>
                <a:spcPts val="0"/>
              </a:spcBef>
              <a:spcAft>
                <a:spcPts val="1200"/>
              </a:spcAft>
              <a:buNone/>
            </a:pPr>
            <a:r>
              <a:rPr lang="en-US" b="1" dirty="0"/>
              <a:t>Missing values: </a:t>
            </a:r>
            <a:r>
              <a:rPr lang="en-US" dirty="0"/>
              <a:t>You would almost always encounter data which have rows where no observation is recorded for a certain variable. These can affect the analysis process and the generated insights significantly. Some common techniques to treat this issue are</a:t>
            </a:r>
          </a:p>
          <a:p>
            <a:pPr marL="0" lvl="0" indent="0" algn="l" rtl="0">
              <a:spcBef>
                <a:spcPts val="0"/>
              </a:spcBef>
              <a:spcAft>
                <a:spcPts val="1200"/>
              </a:spcAft>
              <a:buNone/>
            </a:pPr>
            <a:r>
              <a:rPr lang="en-US" b="1" dirty="0"/>
              <a:t>Imputation, </a:t>
            </a:r>
            <a:r>
              <a:rPr lang="en-US" dirty="0"/>
              <a:t>where you replace the missing value with another estimated value</a:t>
            </a:r>
          </a:p>
          <a:p>
            <a:pPr marL="0" lvl="0" indent="0" algn="l" rtl="0">
              <a:spcBef>
                <a:spcPts val="0"/>
              </a:spcBef>
              <a:spcAft>
                <a:spcPts val="1200"/>
              </a:spcAft>
              <a:buNone/>
            </a:pPr>
            <a:r>
              <a:rPr lang="en-US" dirty="0"/>
              <a:t>Dropping the rows containing the missing values altogether or depending on the case, you can also go ahead and keep the missing values as long as they don’t affect the analysis.</a:t>
            </a:r>
            <a:endParaRPr lang="en-IN" dirty="0"/>
          </a:p>
        </p:txBody>
      </p:sp>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1899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a:t>Data Handling and Cleaning: II</a:t>
            </a:r>
            <a:endParaRPr lang="en-IN" dirty="0"/>
          </a:p>
        </p:txBody>
      </p:sp>
      <p:pic>
        <p:nvPicPr>
          <p:cNvPr id="80" name="Google Shape;80;p16"/>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5A1006-6608-4D53-92E3-B5BD1208D7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aulty Row">
            <a:extLst>
              <a:ext uri="{FF2B5EF4-FFF2-40B4-BE49-F238E27FC236}">
                <a16:creationId xmlns:a16="http://schemas.microsoft.com/office/drawing/2014/main" id="{0357615D-A608-8656-5C52-06863E5BD2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832768"/>
            <a:ext cx="9144000" cy="2055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03208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Python: Practice Questions</a:t>
            </a:r>
          </a:p>
          <a:p>
            <a:pPr marL="0" lvl="0" indent="0" algn="l" rtl="0">
              <a:spcBef>
                <a:spcPts val="0"/>
              </a:spcBef>
              <a:spcAft>
                <a:spcPts val="1200"/>
              </a:spcAft>
              <a:buNone/>
            </a:pPr>
            <a:r>
              <a:rPr lang="fr-FR" dirty="0"/>
              <a:t>3_3 Practice </a:t>
            </a:r>
            <a:r>
              <a:rPr lang="fr-FR" dirty="0" err="1"/>
              <a:t>Exercise</a:t>
            </a:r>
            <a:r>
              <a:rPr lang="fr-FR" dirty="0"/>
              <a:t> - Session 1</a:t>
            </a:r>
            <a:endParaRPr dirty="0"/>
          </a:p>
        </p:txBody>
      </p:sp>
      <p:pic>
        <p:nvPicPr>
          <p:cNvPr id="87" name="Google Shape;87;p17"/>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3ACED5C-0ECC-4773-84E7-CB5F145DDA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46768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3505557"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EDA:</a:t>
            </a:r>
          </a:p>
          <a:p>
            <a:pPr marL="0" lvl="0" indent="0" algn="l" rtl="0">
              <a:spcBef>
                <a:spcPts val="0"/>
              </a:spcBef>
              <a:spcAft>
                <a:spcPts val="1200"/>
              </a:spcAft>
              <a:buNone/>
            </a:pPr>
            <a:r>
              <a:rPr lang="en-US" dirty="0"/>
              <a:t>the box plot of the banking data set gives a clear idea that more positive responses came from people with higher salaries because 50% of the data with a 'yes' response lies in the higher salary region. </a:t>
            </a:r>
            <a:endParaRPr lang="en-IN" dirty="0"/>
          </a:p>
          <a:p>
            <a:pPr marL="0" lvl="0" indent="0" algn="l" rtl="0">
              <a:spcBef>
                <a:spcPts val="0"/>
              </a:spcBef>
              <a:spcAft>
                <a:spcPts val="1200"/>
              </a:spcAft>
              <a:buNone/>
            </a:pPr>
            <a:endParaRPr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EA2824D-77CF-D34D-ABDB-6D432668E1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52850" y="0"/>
            <a:ext cx="5391150" cy="361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04870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IN" dirty="0"/>
              <a:t>Private Data: </a:t>
            </a:r>
            <a:r>
              <a:rPr lang="en-US" b="0" i="0" dirty="0">
                <a:solidFill>
                  <a:srgbClr val="091E42"/>
                </a:solidFill>
                <a:effectLst/>
                <a:latin typeface="freight-text-pro"/>
              </a:rPr>
              <a:t>data in the </a:t>
            </a:r>
            <a:r>
              <a:rPr lang="en-US" b="1" i="0" dirty="0">
                <a:solidFill>
                  <a:srgbClr val="091E42"/>
                </a:solidFill>
                <a:effectLst/>
                <a:latin typeface="freight-text-pro"/>
              </a:rPr>
              <a:t>banking</a:t>
            </a:r>
            <a:r>
              <a:rPr lang="en-US" b="0" i="0" dirty="0">
                <a:solidFill>
                  <a:srgbClr val="091E42"/>
                </a:solidFill>
                <a:effectLst/>
                <a:latin typeface="freight-text-pro"/>
              </a:rPr>
              <a:t>, </a:t>
            </a:r>
            <a:r>
              <a:rPr lang="en-US" b="1" i="0" dirty="0">
                <a:solidFill>
                  <a:srgbClr val="091E42"/>
                </a:solidFill>
                <a:effectLst/>
                <a:latin typeface="freight-text-pro"/>
              </a:rPr>
              <a:t>telecom </a:t>
            </a:r>
            <a:r>
              <a:rPr lang="en-US" b="0" i="0" dirty="0">
                <a:solidFill>
                  <a:srgbClr val="091E42"/>
                </a:solidFill>
                <a:effectLst/>
                <a:latin typeface="freight-text-pro"/>
              </a:rPr>
              <a:t>and </a:t>
            </a:r>
            <a:r>
              <a:rPr lang="en-US" b="1" i="0" dirty="0">
                <a:solidFill>
                  <a:srgbClr val="091E42"/>
                </a:solidFill>
                <a:effectLst/>
                <a:latin typeface="freight-text-pro"/>
              </a:rPr>
              <a:t>human resources </a:t>
            </a:r>
            <a:r>
              <a:rPr lang="en-US" b="0" i="0" dirty="0">
                <a:solidFill>
                  <a:srgbClr val="091E42"/>
                </a:solidFill>
                <a:effectLst/>
                <a:latin typeface="freight-text-pro"/>
              </a:rPr>
              <a:t>sectors.</a:t>
            </a:r>
          </a:p>
          <a:p>
            <a:pPr algn="just">
              <a:buFont typeface="Arial" panose="020B0604020202020204" pitchFamily="34" charset="0"/>
              <a:buChar char="•"/>
            </a:pPr>
            <a:r>
              <a:rPr lang="en-US" b="1" i="0" dirty="0">
                <a:solidFill>
                  <a:srgbClr val="091E42"/>
                </a:solidFill>
                <a:effectLst/>
                <a:latin typeface="freight-text-pro"/>
              </a:rPr>
              <a:t>Banking data:</a:t>
            </a:r>
            <a:r>
              <a:rPr lang="en-US" b="0" i="0" dirty="0">
                <a:solidFill>
                  <a:srgbClr val="091E42"/>
                </a:solidFill>
                <a:effectLst/>
                <a:latin typeface="freight-text-pro"/>
              </a:rPr>
              <a:t> Banks use data to make credit-related decisions. This data is highly sensitive, as it contains customer transaction details, account details, etc. Security of such data is of topmost importance. Banks can use such data to predict which customer is likely to take a loan in the near future or which customers are interested in investing in term deposits, etc. With this help of such data, banks can also identify which customers are likely to default on their loans.</a:t>
            </a:r>
          </a:p>
          <a:p>
            <a:pPr algn="just">
              <a:buFont typeface="Arial" panose="020B0604020202020204" pitchFamily="34" charset="0"/>
              <a:buChar char="•"/>
            </a:pPr>
            <a:r>
              <a:rPr lang="en-US" b="1" i="0" dirty="0">
                <a:solidFill>
                  <a:srgbClr val="091E42"/>
                </a:solidFill>
                <a:effectLst/>
                <a:latin typeface="freight-text-pro"/>
              </a:rPr>
              <a:t>Telecom data: </a:t>
            </a:r>
            <a:r>
              <a:rPr lang="en-US" b="0" i="0" dirty="0">
                <a:solidFill>
                  <a:srgbClr val="091E42"/>
                </a:solidFill>
                <a:effectLst/>
                <a:latin typeface="freight-text-pro"/>
              </a:rPr>
              <a:t>Telecom companies use data to </a:t>
            </a:r>
            <a:r>
              <a:rPr lang="en-US" b="0" i="0" dirty="0" err="1">
                <a:solidFill>
                  <a:srgbClr val="091E42"/>
                </a:solidFill>
                <a:effectLst/>
                <a:latin typeface="freight-text-pro"/>
              </a:rPr>
              <a:t>optimise</a:t>
            </a:r>
            <a:r>
              <a:rPr lang="en-US" b="0" i="0" dirty="0">
                <a:solidFill>
                  <a:srgbClr val="091E42"/>
                </a:solidFill>
                <a:effectLst/>
                <a:latin typeface="freight-text-pro"/>
              </a:rPr>
              <a:t> plans for customers and predict customer churn. Telecom data can be used to </a:t>
            </a:r>
            <a:r>
              <a:rPr lang="en-US" b="0" i="0" dirty="0" err="1">
                <a:solidFill>
                  <a:srgbClr val="091E42"/>
                </a:solidFill>
                <a:effectLst/>
                <a:latin typeface="freight-text-pro"/>
              </a:rPr>
              <a:t>optimise</a:t>
            </a:r>
            <a:r>
              <a:rPr lang="en-US" b="0" i="0" dirty="0">
                <a:solidFill>
                  <a:srgbClr val="091E42"/>
                </a:solidFill>
                <a:effectLst/>
                <a:latin typeface="freight-text-pro"/>
              </a:rPr>
              <a:t> the coverage area based on the customers' calls data and their call performances. </a:t>
            </a:r>
          </a:p>
          <a:p>
            <a:pPr algn="just">
              <a:buFont typeface="Arial" panose="020B0604020202020204" pitchFamily="34" charset="0"/>
              <a:buChar char="•"/>
            </a:pPr>
            <a:r>
              <a:rPr lang="en-US" b="1" i="0" dirty="0">
                <a:solidFill>
                  <a:srgbClr val="091E42"/>
                </a:solidFill>
                <a:effectLst/>
                <a:latin typeface="freight-text-pro"/>
              </a:rPr>
              <a:t>HR data:</a:t>
            </a:r>
            <a:r>
              <a:rPr lang="en-US" b="0" i="0" dirty="0">
                <a:solidFill>
                  <a:srgbClr val="091E42"/>
                </a:solidFill>
                <a:effectLst/>
                <a:latin typeface="freight-text-pro"/>
              </a:rPr>
              <a:t> HR data analytics helps identify and predict employee </a:t>
            </a:r>
            <a:r>
              <a:rPr lang="en-US" b="0" i="0" dirty="0" err="1">
                <a:solidFill>
                  <a:srgbClr val="091E42"/>
                </a:solidFill>
                <a:effectLst/>
                <a:latin typeface="freight-text-pro"/>
              </a:rPr>
              <a:t>behaviour</a:t>
            </a:r>
            <a:r>
              <a:rPr lang="en-US" b="0" i="0" dirty="0">
                <a:solidFill>
                  <a:srgbClr val="091E42"/>
                </a:solidFill>
                <a:effectLst/>
                <a:latin typeface="freight-text-pro"/>
              </a:rPr>
              <a:t>. </a:t>
            </a:r>
          </a:p>
          <a:p>
            <a:pPr marL="0" lvl="0" indent="0" algn="l" rtl="0">
              <a:spcBef>
                <a:spcPts val="0"/>
              </a:spcBef>
              <a:spcAft>
                <a:spcPts val="1200"/>
              </a:spcAft>
              <a:buNone/>
            </a:pPr>
            <a:endParaRPr dirty="0"/>
          </a:p>
        </p:txBody>
      </p:sp>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3830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algn="l"/>
            <a:r>
              <a:rPr lang="en-US" b="1" i="0" dirty="0">
                <a:solidFill>
                  <a:srgbClr val="091E42"/>
                </a:solidFill>
                <a:effectLst/>
                <a:latin typeface="circular"/>
              </a:rPr>
              <a:t>Web Scraping-I</a:t>
            </a:r>
          </a:p>
          <a:p>
            <a:pPr marL="114300" indent="0" algn="just">
              <a:buNone/>
            </a:pPr>
            <a:r>
              <a:rPr lang="en-US" b="0" i="0" dirty="0">
                <a:solidFill>
                  <a:srgbClr val="091E42"/>
                </a:solidFill>
                <a:effectLst/>
                <a:latin typeface="freight-text-pro"/>
              </a:rPr>
              <a:t>The </a:t>
            </a:r>
            <a:r>
              <a:rPr lang="en-US" b="0" i="0" u="none" strike="noStrike" dirty="0">
                <a:solidFill>
                  <a:srgbClr val="4F8AFB"/>
                </a:solidFill>
                <a:effectLst/>
                <a:latin typeface="freight-text-pro"/>
                <a:hlinkClick r:id="rId3"/>
              </a:rPr>
              <a:t>IMDB</a:t>
            </a:r>
            <a:r>
              <a:rPr lang="en-US" b="0" i="0" dirty="0">
                <a:solidFill>
                  <a:srgbClr val="091E42"/>
                </a:solidFill>
                <a:effectLst/>
                <a:latin typeface="freight-text-pro"/>
              </a:rPr>
              <a:t> website provides movie-related information such as </a:t>
            </a:r>
            <a:r>
              <a:rPr lang="en-US" b="1" i="0" dirty="0">
                <a:solidFill>
                  <a:srgbClr val="091E42"/>
                </a:solidFill>
                <a:effectLst/>
                <a:latin typeface="freight-text-pro"/>
              </a:rPr>
              <a:t>release date, runtime duration, cast, genre, ratings, </a:t>
            </a:r>
            <a:r>
              <a:rPr lang="en-US" b="0" i="0" dirty="0">
                <a:solidFill>
                  <a:srgbClr val="091E42"/>
                </a:solidFill>
                <a:effectLst/>
                <a:latin typeface="freight-text-pro"/>
              </a:rPr>
              <a:t>etc. Now, consider a </a:t>
            </a:r>
            <a:r>
              <a:rPr lang="en-US" b="0" i="0" u="none" strike="noStrike" dirty="0">
                <a:solidFill>
                  <a:srgbClr val="4F8AFB"/>
                </a:solidFill>
                <a:effectLst/>
                <a:latin typeface="freight-text-pro"/>
                <a:hlinkClick r:id="rId4"/>
              </a:rPr>
              <a:t>specific webpage</a:t>
            </a:r>
            <a:r>
              <a:rPr lang="en-US" b="0" i="0" dirty="0">
                <a:solidFill>
                  <a:srgbClr val="091E42"/>
                </a:solidFill>
                <a:effectLst/>
                <a:latin typeface="freight-text-pro"/>
              </a:rPr>
              <a:t> on the IMDB website that lists the top-rated movies along with information about them. It lists the top 50 rated movies, the number of votes, etc. Now, what if you want to perform a deeper analysis to answer certain questions as follows?</a:t>
            </a:r>
          </a:p>
          <a:p>
            <a:pPr algn="just" rtl="0">
              <a:buFont typeface="Arial" panose="020B0604020202020204" pitchFamily="34" charset="0"/>
              <a:buChar char="•"/>
            </a:pPr>
            <a:r>
              <a:rPr lang="en-US" b="0" i="0" dirty="0">
                <a:solidFill>
                  <a:srgbClr val="091E42"/>
                </a:solidFill>
                <a:effectLst/>
                <a:latin typeface="freight-text-pro"/>
              </a:rPr>
              <a:t>Which director has the highest number of movies in the top 50 rated movies?</a:t>
            </a:r>
          </a:p>
          <a:p>
            <a:pPr algn="just" rtl="0">
              <a:buFont typeface="Arial" panose="020B0604020202020204" pitchFamily="34" charset="0"/>
              <a:buChar char="•"/>
            </a:pPr>
            <a:r>
              <a:rPr lang="en-US" b="0" i="0" dirty="0">
                <a:solidFill>
                  <a:srgbClr val="091E42"/>
                </a:solidFill>
                <a:effectLst/>
                <a:latin typeface="freight-text-pro"/>
              </a:rPr>
              <a:t>Which genre has the highest rating among the top 50 rated movies?</a:t>
            </a:r>
          </a:p>
          <a:p>
            <a:pPr algn="just" rtl="0">
              <a:buFont typeface="Arial" panose="020B0604020202020204" pitchFamily="34" charset="0"/>
              <a:buChar char="•"/>
            </a:pPr>
            <a:r>
              <a:rPr lang="en-US" b="0" i="0" dirty="0">
                <a:solidFill>
                  <a:srgbClr val="091E42"/>
                </a:solidFill>
                <a:effectLst/>
                <a:latin typeface="freight-text-pro"/>
              </a:rPr>
              <a:t>What is the gross expenditure of the lowest-rated movies as compared with the highest-rated ones?</a:t>
            </a:r>
          </a:p>
          <a:p>
            <a:pPr marL="0" lvl="0" indent="0" algn="l" rtl="0">
              <a:spcBef>
                <a:spcPts val="0"/>
              </a:spcBef>
              <a:spcAft>
                <a:spcPts val="1200"/>
              </a:spcAft>
              <a:buNone/>
            </a:pPr>
            <a:endParaRPr dirty="0"/>
          </a:p>
        </p:txBody>
      </p:sp>
      <p:pic>
        <p:nvPicPr>
          <p:cNvPr id="80" name="Google Shape;80;p16"/>
          <p:cNvPicPr preferRelativeResize="0"/>
          <p:nvPr/>
        </p:nvPicPr>
        <p:blipFill rotWithShape="1">
          <a:blip r:embed="rId5">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5A1006-6608-4D53-92E3-B5BD1208D72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18410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114300" indent="0" algn="just" rtl="0">
              <a:buNone/>
            </a:pPr>
            <a:r>
              <a:rPr lang="en-US" b="0" i="0" dirty="0">
                <a:solidFill>
                  <a:srgbClr val="091E42"/>
                </a:solidFill>
                <a:effectLst/>
                <a:latin typeface="freight-text-pro"/>
              </a:rPr>
              <a:t>Web scraping helps to fetch such information from websites. You will learn about web scraping in three parts:</a:t>
            </a:r>
          </a:p>
          <a:p>
            <a:pPr algn="just" rtl="0">
              <a:buFont typeface="Arial" panose="020B0604020202020204" pitchFamily="34" charset="0"/>
              <a:buChar char="•"/>
            </a:pPr>
            <a:r>
              <a:rPr lang="en-US" b="0" i="0" dirty="0">
                <a:solidFill>
                  <a:srgbClr val="091E42"/>
                </a:solidFill>
                <a:effectLst/>
                <a:latin typeface="freight-text-pro"/>
              </a:rPr>
              <a:t>Need for and application of web scraping</a:t>
            </a:r>
          </a:p>
          <a:p>
            <a:pPr algn="just" rtl="0">
              <a:buFont typeface="Arial" panose="020B0604020202020204" pitchFamily="34" charset="0"/>
              <a:buChar char="•"/>
            </a:pPr>
            <a:r>
              <a:rPr lang="en-US" b="0" i="0" dirty="0">
                <a:solidFill>
                  <a:srgbClr val="091E42"/>
                </a:solidFill>
                <a:effectLst/>
                <a:latin typeface="freight-text-pro"/>
              </a:rPr>
              <a:t>The basics of an HTML page</a:t>
            </a:r>
          </a:p>
          <a:p>
            <a:pPr algn="just" rtl="0">
              <a:buFont typeface="Arial" panose="020B0604020202020204" pitchFamily="34" charset="0"/>
              <a:buChar char="•"/>
            </a:pPr>
            <a:r>
              <a:rPr lang="en-US" b="0" i="0" dirty="0">
                <a:solidFill>
                  <a:srgbClr val="091E42"/>
                </a:solidFill>
                <a:effectLst/>
                <a:latin typeface="freight-text-pro"/>
              </a:rPr>
              <a:t>Python libraries and codes for web scraping</a:t>
            </a:r>
          </a:p>
          <a:p>
            <a:pPr marL="0" lvl="0" indent="0" algn="l" rtl="0">
              <a:spcBef>
                <a:spcPts val="0"/>
              </a:spcBef>
              <a:spcAft>
                <a:spcPts val="1200"/>
              </a:spcAft>
              <a:buNone/>
            </a:pPr>
            <a:endParaRPr dirty="0"/>
          </a:p>
        </p:txBody>
      </p:sp>
      <p:pic>
        <p:nvPicPr>
          <p:cNvPr id="87" name="Google Shape;87;p17"/>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3ACED5C-0ECC-4773-84E7-CB5F145DDA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76042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HTML Page:</a:t>
            </a:r>
          </a:p>
          <a:p>
            <a:pPr marL="0" lvl="0" indent="0" algn="l" rtl="0">
              <a:spcBef>
                <a:spcPts val="0"/>
              </a:spcBef>
              <a:spcAft>
                <a:spcPts val="1200"/>
              </a:spcAft>
              <a:buNone/>
            </a:pPr>
            <a:r>
              <a:rPr lang="en-US" b="1" i="0" dirty="0">
                <a:solidFill>
                  <a:srgbClr val="091E42"/>
                </a:solidFill>
                <a:effectLst/>
                <a:latin typeface="freight-text-pro"/>
              </a:rPr>
              <a:t>Open web page -&gt; </a:t>
            </a:r>
          </a:p>
          <a:p>
            <a:pPr marL="0" lvl="0" indent="0" algn="l" rtl="0">
              <a:spcBef>
                <a:spcPts val="0"/>
              </a:spcBef>
              <a:spcAft>
                <a:spcPts val="1200"/>
              </a:spcAft>
              <a:buNone/>
            </a:pPr>
            <a:r>
              <a:rPr lang="en-US" b="1" i="0" dirty="0">
                <a:solidFill>
                  <a:srgbClr val="091E42"/>
                </a:solidFill>
                <a:effectLst/>
                <a:latin typeface="freight-text-pro"/>
              </a:rPr>
              <a:t>Right-click -&gt; </a:t>
            </a:r>
          </a:p>
          <a:p>
            <a:pPr marL="0" lvl="0" indent="0" algn="l" rtl="0">
              <a:spcBef>
                <a:spcPts val="0"/>
              </a:spcBef>
              <a:spcAft>
                <a:spcPts val="1200"/>
              </a:spcAft>
              <a:buNone/>
            </a:pPr>
            <a:r>
              <a:rPr lang="en-US" b="1" i="0" dirty="0">
                <a:solidFill>
                  <a:srgbClr val="091E42"/>
                </a:solidFill>
                <a:effectLst/>
                <a:latin typeface="freight-text-pro"/>
              </a:rPr>
              <a:t>Inspect</a:t>
            </a:r>
            <a:endParaRPr lang="en-IN" dirty="0"/>
          </a:p>
          <a:p>
            <a:pPr marL="0" lvl="0" indent="0" algn="l" rtl="0">
              <a:spcBef>
                <a:spcPts val="0"/>
              </a:spcBef>
              <a:spcAft>
                <a:spcPts val="1200"/>
              </a:spcAft>
              <a:buNone/>
            </a:pPr>
            <a:endParaRPr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A34508A-02DB-360D-1F35-68707E4A1F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1202127">
            <a:off x="2747514" y="341921"/>
            <a:ext cx="6032826" cy="29430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81792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Python Code:</a:t>
            </a:r>
          </a:p>
          <a:p>
            <a:pPr marL="0" lvl="0" indent="0" algn="l" rtl="0">
              <a:spcBef>
                <a:spcPts val="0"/>
              </a:spcBef>
              <a:spcAft>
                <a:spcPts val="1200"/>
              </a:spcAft>
              <a:buNone/>
            </a:pPr>
            <a:r>
              <a:rPr lang="en-IN" dirty="0"/>
              <a:t>3_4 </a:t>
            </a:r>
            <a:r>
              <a:rPr lang="en-IN" dirty="0" err="1"/>
              <a:t>Web+Scraping_imdb</a:t>
            </a:r>
            <a:r>
              <a:rPr lang="en-IN" dirty="0"/>
              <a:t>+(1).</a:t>
            </a:r>
            <a:r>
              <a:rPr lang="en-IN" dirty="0" err="1"/>
              <a:t>ipynb</a:t>
            </a:r>
            <a:endParaRPr dirty="0"/>
          </a:p>
        </p:txBody>
      </p:sp>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Graphical user interface, application&#10;&#10;Description automatically generated">
            <a:extLst>
              <a:ext uri="{FF2B5EF4-FFF2-40B4-BE49-F238E27FC236}">
                <a16:creationId xmlns:a16="http://schemas.microsoft.com/office/drawing/2014/main" id="{B0754925-AAE1-022C-7D89-E5164594B576}"/>
              </a:ext>
            </a:extLst>
          </p:cNvPr>
          <p:cNvPicPr>
            <a:picLocks noChangeAspect="1"/>
          </p:cNvPicPr>
          <p:nvPr/>
        </p:nvPicPr>
        <p:blipFill>
          <a:blip r:embed="rId5"/>
          <a:stretch>
            <a:fillRect/>
          </a:stretch>
        </p:blipFill>
        <p:spPr>
          <a:xfrm rot="20910983">
            <a:off x="4154448" y="536193"/>
            <a:ext cx="4596856" cy="2841534"/>
          </a:xfrm>
          <a:prstGeom prst="rect">
            <a:avLst/>
          </a:prstGeom>
        </p:spPr>
      </p:pic>
    </p:spTree>
    <p:extLst>
      <p:ext uri="{BB962C8B-B14F-4D97-AF65-F5344CB8AC3E}">
        <p14:creationId xmlns:p14="http://schemas.microsoft.com/office/powerpoint/2010/main" val="2964412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98A0AD6A-8E9E-E146-29FC-674A3ABFD3A7}"/>
              </a:ext>
            </a:extLst>
          </p:cNvPr>
          <p:cNvSpPr>
            <a:spLocks noGrp="1"/>
          </p:cNvSpPr>
          <p:nvPr>
            <p:ph type="title"/>
          </p:nvPr>
        </p:nvSpPr>
        <p:spPr>
          <a:xfrm>
            <a:off x="644979" y="674802"/>
            <a:ext cx="7505700" cy="635577"/>
          </a:xfrm>
        </p:spPr>
        <p:txBody>
          <a:bodyPr>
            <a:normAutofit fontScale="90000"/>
          </a:bodyPr>
          <a:lstStyle/>
          <a:p>
            <a:r>
              <a:rPr lang="en-US" dirty="0"/>
              <a:t>Data Visualization methods </a:t>
            </a:r>
            <a:endParaRPr lang="en-IN" dirty="0"/>
          </a:p>
        </p:txBody>
      </p:sp>
      <p:sp>
        <p:nvSpPr>
          <p:cNvPr id="10" name="Text Placeholder 2">
            <a:extLst>
              <a:ext uri="{FF2B5EF4-FFF2-40B4-BE49-F238E27FC236}">
                <a16:creationId xmlns:a16="http://schemas.microsoft.com/office/drawing/2014/main" id="{B930083E-843A-556F-6AF2-3E801E972E84}"/>
              </a:ext>
            </a:extLst>
          </p:cNvPr>
          <p:cNvSpPr txBox="1">
            <a:spLocks/>
          </p:cNvSpPr>
          <p:nvPr/>
        </p:nvSpPr>
        <p:spPr>
          <a:xfrm>
            <a:off x="644979" y="1037932"/>
            <a:ext cx="6078039" cy="286686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r>
              <a:rPr lang="en-IN">
                <a:hlinkClick r:id="rId5"/>
              </a:rPr>
              <a:t>https://datavizcatalogue.com/</a:t>
            </a:r>
            <a:r>
              <a:rPr lang="en-IN"/>
              <a:t> </a:t>
            </a:r>
            <a:endParaRPr lang="en-IN" dirty="0"/>
          </a:p>
        </p:txBody>
      </p:sp>
      <p:pic>
        <p:nvPicPr>
          <p:cNvPr id="11" name="Picture 10">
            <a:extLst>
              <a:ext uri="{FF2B5EF4-FFF2-40B4-BE49-F238E27FC236}">
                <a16:creationId xmlns:a16="http://schemas.microsoft.com/office/drawing/2014/main" id="{66B22B49-820D-6D7E-79D9-FDEE95E79ABE}"/>
              </a:ext>
            </a:extLst>
          </p:cNvPr>
          <p:cNvPicPr>
            <a:picLocks noChangeAspect="1"/>
          </p:cNvPicPr>
          <p:nvPr/>
        </p:nvPicPr>
        <p:blipFill>
          <a:blip r:embed="rId6"/>
          <a:stretch>
            <a:fillRect/>
          </a:stretch>
        </p:blipFill>
        <p:spPr>
          <a:xfrm>
            <a:off x="1877829" y="1467277"/>
            <a:ext cx="5040000" cy="3299193"/>
          </a:xfrm>
          <a:prstGeom prst="rect">
            <a:avLst/>
          </a:prstGeom>
        </p:spPr>
      </p:pic>
    </p:spTree>
    <p:extLst>
      <p:ext uri="{BB962C8B-B14F-4D97-AF65-F5344CB8AC3E}">
        <p14:creationId xmlns:p14="http://schemas.microsoft.com/office/powerpoint/2010/main" val="11509580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algn="just" rtl="0"/>
            <a:r>
              <a:rPr lang="en-US" b="0" i="0" dirty="0">
                <a:solidFill>
                  <a:srgbClr val="091E42"/>
                </a:solidFill>
                <a:effectLst/>
                <a:latin typeface="freight-text-pro"/>
              </a:rPr>
              <a:t>Given below are the links to some public datasets. You may explore these open sources to get the data:</a:t>
            </a:r>
          </a:p>
          <a:p>
            <a:pPr algn="just" rtl="0"/>
            <a:r>
              <a:rPr lang="en-US" b="1" i="0" dirty="0">
                <a:solidFill>
                  <a:srgbClr val="091E42"/>
                </a:solidFill>
                <a:effectLst/>
                <a:latin typeface="freight-text-pro"/>
              </a:rPr>
              <a:t>GitHub:</a:t>
            </a:r>
            <a:r>
              <a:rPr lang="en-US" b="0" i="0" dirty="0">
                <a:solidFill>
                  <a:srgbClr val="091E42"/>
                </a:solidFill>
                <a:effectLst/>
                <a:latin typeface="freight-text-pro"/>
              </a:rPr>
              <a:t> </a:t>
            </a:r>
            <a:r>
              <a:rPr lang="en-US" b="0" i="0" u="none" strike="noStrike" dirty="0">
                <a:solidFill>
                  <a:srgbClr val="4F8AFB"/>
                </a:solidFill>
                <a:effectLst/>
                <a:latin typeface="freight-text-pro"/>
                <a:hlinkClick r:id="rId3"/>
              </a:rPr>
              <a:t>Awesome public data sets</a:t>
            </a:r>
            <a:r>
              <a:rPr lang="en-US" b="0" i="0" dirty="0">
                <a:solidFill>
                  <a:srgbClr val="091E42"/>
                </a:solidFill>
                <a:effectLst/>
                <a:latin typeface="freight-text-pro"/>
              </a:rPr>
              <a:t>, </a:t>
            </a:r>
            <a:r>
              <a:rPr lang="en-US" b="0" i="0" u="none" strike="noStrike" dirty="0" err="1">
                <a:solidFill>
                  <a:srgbClr val="4F8AFB"/>
                </a:solidFill>
                <a:effectLst/>
                <a:latin typeface="freight-text-pro"/>
                <a:hlinkClick r:id="rId4"/>
              </a:rPr>
              <a:t>Github</a:t>
            </a:r>
            <a:r>
              <a:rPr lang="en-US" b="0" i="0" u="none" strike="noStrike" dirty="0">
                <a:solidFill>
                  <a:srgbClr val="4F8AFB"/>
                </a:solidFill>
                <a:effectLst/>
                <a:latin typeface="freight-text-pro"/>
                <a:hlinkClick r:id="rId4"/>
              </a:rPr>
              <a:t> data sets</a:t>
            </a:r>
            <a:endParaRPr lang="en-US" b="0" i="0" dirty="0">
              <a:solidFill>
                <a:srgbClr val="091E42"/>
              </a:solidFill>
              <a:effectLst/>
              <a:latin typeface="freight-text-pro"/>
            </a:endParaRPr>
          </a:p>
          <a:p>
            <a:pPr algn="just" rtl="0"/>
            <a:r>
              <a:rPr lang="en-US" b="1" i="0" dirty="0">
                <a:solidFill>
                  <a:srgbClr val="091E42"/>
                </a:solidFill>
                <a:effectLst/>
                <a:latin typeface="freight-text-pro"/>
              </a:rPr>
              <a:t>Open government data set:</a:t>
            </a:r>
            <a:r>
              <a:rPr lang="en-US" b="0" i="0" dirty="0">
                <a:solidFill>
                  <a:srgbClr val="091E42"/>
                </a:solidFill>
                <a:effectLst/>
                <a:latin typeface="freight-text-pro"/>
              </a:rPr>
              <a:t> </a:t>
            </a:r>
            <a:r>
              <a:rPr lang="en-US" b="0" i="0" u="none" strike="noStrike" dirty="0">
                <a:solidFill>
                  <a:srgbClr val="4F8AFB"/>
                </a:solidFill>
                <a:effectLst/>
                <a:latin typeface="freight-text-pro"/>
                <a:hlinkClick r:id="rId5"/>
              </a:rPr>
              <a:t>Open Government data.</a:t>
            </a:r>
            <a:endParaRPr lang="en-US" b="0" i="0" dirty="0">
              <a:solidFill>
                <a:srgbClr val="091E42"/>
              </a:solidFill>
              <a:effectLst/>
              <a:latin typeface="freight-text-pro"/>
            </a:endParaRPr>
          </a:p>
          <a:p>
            <a:pPr algn="just" rtl="0"/>
            <a:r>
              <a:rPr lang="en-US" b="1" i="0" dirty="0">
                <a:solidFill>
                  <a:srgbClr val="091E42"/>
                </a:solidFill>
                <a:effectLst/>
                <a:latin typeface="freight-text-pro"/>
              </a:rPr>
              <a:t>Kaggle website link: </a:t>
            </a:r>
            <a:r>
              <a:rPr lang="en-US" b="0" i="0" u="none" strike="noStrike" dirty="0">
                <a:solidFill>
                  <a:srgbClr val="4F8AFB"/>
                </a:solidFill>
                <a:effectLst/>
                <a:latin typeface="freight-text-pro"/>
                <a:hlinkClick r:id="rId6"/>
              </a:rPr>
              <a:t>Kaggle Website</a:t>
            </a:r>
            <a:endParaRPr lang="en-US" b="0" i="0" dirty="0">
              <a:solidFill>
                <a:srgbClr val="091E42"/>
              </a:solidFill>
              <a:effectLst/>
              <a:latin typeface="freight-text-pro"/>
            </a:endParaRPr>
          </a:p>
          <a:p>
            <a:pPr algn="just" rtl="0"/>
            <a:r>
              <a:rPr lang="en-US" b="1" i="0" dirty="0">
                <a:solidFill>
                  <a:srgbClr val="091E42"/>
                </a:solidFill>
                <a:effectLst/>
                <a:latin typeface="freight-text-pro"/>
              </a:rPr>
              <a:t>UCI repository of machine learning: </a:t>
            </a:r>
            <a:r>
              <a:rPr lang="en-US" b="0" i="0" u="none" strike="noStrike" dirty="0">
                <a:solidFill>
                  <a:srgbClr val="4F8AFB"/>
                </a:solidFill>
                <a:effectLst/>
                <a:latin typeface="freight-text-pro"/>
                <a:hlinkClick r:id="rId7"/>
              </a:rPr>
              <a:t>UCI machine learning data set repository.</a:t>
            </a:r>
            <a:endParaRPr lang="en-US" b="0" i="0" dirty="0">
              <a:solidFill>
                <a:srgbClr val="091E42"/>
              </a:solidFill>
              <a:effectLst/>
              <a:latin typeface="freight-text-pro"/>
            </a:endParaRPr>
          </a:p>
          <a:p>
            <a:pPr marL="0" lvl="0" indent="0" algn="l" rtl="0">
              <a:spcBef>
                <a:spcPts val="0"/>
              </a:spcBef>
              <a:spcAft>
                <a:spcPts val="1200"/>
              </a:spcAft>
              <a:buNone/>
            </a:pPr>
            <a:endParaRPr dirty="0"/>
          </a:p>
        </p:txBody>
      </p:sp>
      <p:pic>
        <p:nvPicPr>
          <p:cNvPr id="80" name="Google Shape;80;p16"/>
          <p:cNvPicPr preferRelativeResize="0"/>
          <p:nvPr/>
        </p:nvPicPr>
        <p:blipFill rotWithShape="1">
          <a:blip r:embed="rId8">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5A1006-6608-4D53-92E3-B5BD1208D72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FE80AE81-3012-8E21-B564-B540F3C1824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101712" y="119498"/>
            <a:ext cx="3962400" cy="3090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88618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260900" y="1820132"/>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Distribution Plots:</a:t>
            </a:r>
          </a:p>
          <a:p>
            <a:pPr marL="0" lvl="0" indent="0" algn="l" rtl="0">
              <a:spcBef>
                <a:spcPts val="0"/>
              </a:spcBef>
              <a:spcAft>
                <a:spcPts val="1200"/>
              </a:spcAft>
              <a:buNone/>
            </a:pPr>
            <a:r>
              <a:rPr lang="en-US" dirty="0"/>
              <a:t>plotted a distribution plot to check the distribution of ratings using both the Matplotlib function and the Seaborn functions. In the latter case, you must have noticed that instead of the hist command, you are now using a </a:t>
            </a:r>
            <a:r>
              <a:rPr lang="en-US" dirty="0" err="1"/>
              <a:t>distplot</a:t>
            </a:r>
            <a:r>
              <a:rPr lang="en-US" dirty="0"/>
              <a:t> or a distribution plot. The corresponding Seaborn command is </a:t>
            </a:r>
            <a:r>
              <a:rPr lang="en-US" dirty="0" err="1"/>
              <a:t>sns.distplot</a:t>
            </a:r>
            <a:r>
              <a:rPr lang="en-US" dirty="0"/>
              <a:t>(inp1.Rating).</a:t>
            </a:r>
          </a:p>
          <a:p>
            <a:pPr marL="0" lvl="0" indent="0" algn="l" rtl="0">
              <a:spcBef>
                <a:spcPts val="0"/>
              </a:spcBef>
              <a:spcAft>
                <a:spcPts val="1200"/>
              </a:spcAft>
              <a:buNone/>
            </a:pPr>
            <a:r>
              <a:rPr lang="en-US" dirty="0">
                <a:solidFill>
                  <a:srgbClr val="091E42"/>
                </a:solidFill>
                <a:latin typeface="freight-text-pro"/>
              </a:rPr>
              <a:t>T</a:t>
            </a:r>
            <a:r>
              <a:rPr lang="en-US" b="0" i="0" dirty="0">
                <a:solidFill>
                  <a:srgbClr val="091E42"/>
                </a:solidFill>
                <a:effectLst/>
                <a:latin typeface="freight-text-pro"/>
              </a:rPr>
              <a:t>he </a:t>
            </a:r>
            <a:r>
              <a:rPr lang="en-US" b="1" i="0" dirty="0" err="1">
                <a:solidFill>
                  <a:srgbClr val="091E42"/>
                </a:solidFill>
                <a:effectLst/>
                <a:latin typeface="freight-text-pro"/>
              </a:rPr>
              <a:t>distplot</a:t>
            </a:r>
            <a:r>
              <a:rPr lang="en-US" b="0" i="0" dirty="0">
                <a:solidFill>
                  <a:srgbClr val="091E42"/>
                </a:solidFill>
                <a:effectLst/>
                <a:latin typeface="freight-text-pro"/>
              </a:rPr>
              <a:t> in Seaborn directly computes the </a:t>
            </a:r>
            <a:r>
              <a:rPr lang="en-US" b="1" i="0" dirty="0">
                <a:solidFill>
                  <a:srgbClr val="091E42"/>
                </a:solidFill>
                <a:effectLst/>
                <a:latin typeface="freight-text-pro"/>
              </a:rPr>
              <a:t>probability density</a:t>
            </a:r>
            <a:r>
              <a:rPr lang="en-US" b="0" i="0" dirty="0">
                <a:solidFill>
                  <a:srgbClr val="091E42"/>
                </a:solidFill>
                <a:effectLst/>
                <a:latin typeface="freight-text-pro"/>
              </a:rPr>
              <a:t> for that rating bucket.</a:t>
            </a:r>
            <a:r>
              <a:rPr lang="en-US" dirty="0"/>
              <a:t> </a:t>
            </a:r>
            <a:endParaRPr lang="en-IN" dirty="0"/>
          </a:p>
          <a:p>
            <a:pPr marL="0" lvl="0" indent="0" algn="l" rtl="0">
              <a:spcBef>
                <a:spcPts val="0"/>
              </a:spcBef>
              <a:spcAft>
                <a:spcPts val="1200"/>
              </a:spcAft>
              <a:buNone/>
            </a:pPr>
            <a:endParaRPr lang="en-IN" dirty="0"/>
          </a:p>
        </p:txBody>
      </p:sp>
      <p:pic>
        <p:nvPicPr>
          <p:cNvPr id="87" name="Google Shape;87;p17"/>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3ACED5C-0ECC-4773-84E7-CB5F145DDA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F538F89E-EF08-0E3C-5162-6DE233DBAC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16275" y="38100"/>
            <a:ext cx="3571875" cy="2533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22077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a:t>Pie - Chart and Bar Chart:</a:t>
            </a:r>
          </a:p>
          <a:p>
            <a:pPr marL="0" lvl="0" indent="0" algn="l" rtl="0">
              <a:spcBef>
                <a:spcPts val="0"/>
              </a:spcBef>
              <a:spcAft>
                <a:spcPts val="1200"/>
              </a:spcAft>
              <a:buNone/>
            </a:pPr>
            <a:r>
              <a:rPr lang="en-US" b="0" i="0" dirty="0">
                <a:solidFill>
                  <a:srgbClr val="091E42"/>
                </a:solidFill>
                <a:effectLst/>
                <a:latin typeface="freight-text-pro"/>
              </a:rPr>
              <a:t>in the case of categorical variables, you need to use aggregates or measures like sum, average and median to plot the </a:t>
            </a:r>
            <a:r>
              <a:rPr lang="en-US" b="0" i="0" dirty="0" err="1">
                <a:solidFill>
                  <a:srgbClr val="091E42"/>
                </a:solidFill>
                <a:effectLst/>
                <a:latin typeface="freight-text-pro"/>
              </a:rPr>
              <a:t>visualisations</a:t>
            </a:r>
            <a:r>
              <a:rPr lang="en-US" b="0" i="0" dirty="0">
                <a:solidFill>
                  <a:srgbClr val="091E42"/>
                </a:solidFill>
                <a:effectLst/>
                <a:latin typeface="freight-text-pro"/>
              </a:rPr>
              <a:t>.</a:t>
            </a: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24D5C276-867C-AB8B-4F87-0631C69249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26693" y="2571750"/>
            <a:ext cx="2520162" cy="1964872"/>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08E63ED2-18C7-B2D4-7D39-710AFE526FE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09199" y="2781310"/>
            <a:ext cx="2873828" cy="158385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4A31741D-72E5-0211-DA5D-64A0B1FD787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5850" y="2473098"/>
            <a:ext cx="2905125" cy="2200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21601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Scatter Plots:</a:t>
            </a:r>
          </a:p>
          <a:p>
            <a:pPr marL="0" lvl="0" indent="0" algn="l" rtl="0">
              <a:spcBef>
                <a:spcPts val="0"/>
              </a:spcBef>
              <a:spcAft>
                <a:spcPts val="1200"/>
              </a:spcAft>
              <a:buNone/>
            </a:pPr>
            <a:r>
              <a:rPr lang="en-US" dirty="0"/>
              <a:t>If you want to plot the relationship between two numeric variables, you will be using something known as a scatter plot. </a:t>
            </a:r>
            <a:endParaRPr lang="en-IN" dirty="0"/>
          </a:p>
        </p:txBody>
      </p:sp>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A211DB12-E374-2CC0-499D-5EE41A313F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0736" y="2486301"/>
            <a:ext cx="3425550" cy="2201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7041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a:t>Applications of scatter plots in machine learning:</a:t>
            </a:r>
          </a:p>
          <a:p>
            <a:pPr marL="0" lvl="0" indent="0" algn="l" rtl="0">
              <a:spcBef>
                <a:spcPts val="0"/>
              </a:spcBef>
              <a:spcAft>
                <a:spcPts val="1200"/>
              </a:spcAft>
              <a:buNone/>
            </a:pPr>
            <a:endParaRPr lang="en-IN" dirty="0"/>
          </a:p>
        </p:txBody>
      </p:sp>
      <p:pic>
        <p:nvPicPr>
          <p:cNvPr id="80" name="Google Shape;80;p16"/>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5A1006-6608-4D53-92E3-B5BD1208D7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DA417AA0-750B-A3A3-3851-1D6A44B615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1700" y="1830010"/>
            <a:ext cx="5660572" cy="2932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76966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a:t>Applications of scatter plots in machine learning:</a:t>
            </a:r>
          </a:p>
          <a:p>
            <a:pPr marL="0" lvl="0" indent="0" algn="l" rtl="0">
              <a:spcBef>
                <a:spcPts val="0"/>
              </a:spcBef>
              <a:spcAft>
                <a:spcPts val="1200"/>
              </a:spcAft>
              <a:buNone/>
            </a:pPr>
            <a:endParaRPr lang="en-IN" dirty="0"/>
          </a:p>
        </p:txBody>
      </p:sp>
      <p:pic>
        <p:nvPicPr>
          <p:cNvPr id="80" name="Google Shape;80;p16"/>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5A1006-6608-4D53-92E3-B5BD1208D7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a:extLst>
              <a:ext uri="{FF2B5EF4-FFF2-40B4-BE49-F238E27FC236}">
                <a16:creationId xmlns:a16="http://schemas.microsoft.com/office/drawing/2014/main" id="{6D140E11-8AE5-08A3-F67A-5F3BFB042ED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1887" y="1771866"/>
            <a:ext cx="4789714" cy="28770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54370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311700" y="1152475"/>
            <a:ext cx="8520600" cy="2316439"/>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sz="3600" b="1" i="0" dirty="0">
                <a:solidFill>
                  <a:srgbClr val="091E42"/>
                </a:solidFill>
                <a:effectLst/>
                <a:latin typeface="freight-text-pro"/>
              </a:rPr>
              <a:t>Pearson’s r</a:t>
            </a:r>
            <a:r>
              <a:rPr lang="en-US" sz="3600" b="0" i="0" dirty="0">
                <a:solidFill>
                  <a:srgbClr val="091E42"/>
                </a:solidFill>
                <a:effectLst/>
                <a:latin typeface="freight-text-pro"/>
              </a:rPr>
              <a:t> </a:t>
            </a:r>
            <a:r>
              <a:rPr lang="en-US" b="0" i="0" dirty="0">
                <a:solidFill>
                  <a:srgbClr val="091E42"/>
                </a:solidFill>
                <a:effectLst/>
                <a:latin typeface="freight-text-pro"/>
              </a:rPr>
              <a:t>value is a metric to measure the correlation between 2 numerical entities. You can read more about it in the following </a:t>
            </a:r>
            <a:r>
              <a:rPr lang="en-US" b="0" i="0" u="none" strike="noStrike" dirty="0">
                <a:solidFill>
                  <a:srgbClr val="4F8AFB"/>
                </a:solidFill>
                <a:effectLst/>
                <a:latin typeface="freight-text-pro"/>
                <a:hlinkClick r:id="rId3"/>
              </a:rPr>
              <a:t>link</a:t>
            </a:r>
            <a:endParaRPr lang="en-US" b="0" i="0" u="none" strike="noStrike" dirty="0">
              <a:solidFill>
                <a:srgbClr val="4F8AFB"/>
              </a:solidFill>
              <a:effectLst/>
              <a:latin typeface="freight-text-pro"/>
            </a:endParaRPr>
          </a:p>
          <a:p>
            <a:pPr marL="0" lvl="0" indent="0" algn="l" rtl="0">
              <a:spcBef>
                <a:spcPts val="0"/>
              </a:spcBef>
              <a:spcAft>
                <a:spcPts val="1200"/>
              </a:spcAft>
              <a:buNone/>
            </a:pPr>
            <a:r>
              <a:rPr lang="en-US" dirty="0"/>
              <a:t>Scatter plots can show the trends for only 2 numeric variables. For understanding the relationships between 3 or more, you need to use other </a:t>
            </a:r>
            <a:r>
              <a:rPr lang="en-US" dirty="0" err="1"/>
              <a:t>visualisations</a:t>
            </a:r>
            <a:r>
              <a:rPr lang="en-US" dirty="0"/>
              <a:t>.</a:t>
            </a:r>
            <a:endParaRPr lang="en-IN" dirty="0"/>
          </a:p>
        </p:txBody>
      </p:sp>
      <p:pic>
        <p:nvPicPr>
          <p:cNvPr id="87" name="Google Shape;87;p17"/>
          <p:cNvPicPr preferRelativeResize="0"/>
          <p:nvPr/>
        </p:nvPicPr>
        <p:blipFill rotWithShape="1">
          <a:blip r:embed="rId4">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3ACED5C-0ECC-4773-84E7-CB5F145DDA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35073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Heatmaps:</a:t>
            </a:r>
          </a:p>
          <a:p>
            <a:pPr marL="0" lvl="0" indent="0" algn="l" rtl="0">
              <a:spcBef>
                <a:spcPts val="0"/>
              </a:spcBef>
              <a:spcAft>
                <a:spcPts val="1200"/>
              </a:spcAft>
              <a:buNone/>
            </a:pPr>
            <a:r>
              <a:rPr lang="en-US" dirty="0"/>
              <a:t>Heat maps also </a:t>
            </a:r>
            <a:r>
              <a:rPr lang="en-US" dirty="0" err="1"/>
              <a:t>utilise</a:t>
            </a:r>
            <a:r>
              <a:rPr lang="en-US" dirty="0"/>
              <a:t> the same concept of using </a:t>
            </a:r>
            <a:r>
              <a:rPr lang="en-US" dirty="0" err="1"/>
              <a:t>colours</a:t>
            </a:r>
            <a:r>
              <a:rPr lang="en-US" dirty="0"/>
              <a:t> and </a:t>
            </a:r>
            <a:r>
              <a:rPr lang="en-US" dirty="0" err="1"/>
              <a:t>colour</a:t>
            </a:r>
            <a:r>
              <a:rPr lang="en-US" dirty="0"/>
              <a:t> intensities to </a:t>
            </a:r>
            <a:r>
              <a:rPr lang="en-US" dirty="0" err="1"/>
              <a:t>visualise</a:t>
            </a:r>
            <a:r>
              <a:rPr lang="en-US" dirty="0"/>
              <a:t> a range of values. You must have seen heat maps in cricket or football broadcasts on television to denote the players’ areas of strength and weakness.</a:t>
            </a: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11266" name="Picture 2">
            <a:extLst>
              <a:ext uri="{FF2B5EF4-FFF2-40B4-BE49-F238E27FC236}">
                <a16:creationId xmlns:a16="http://schemas.microsoft.com/office/drawing/2014/main" id="{722AE885-BC3F-D001-0DB9-C212A8A615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10327" y="2736926"/>
            <a:ext cx="3292832" cy="2119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5726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377442"/>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Line Charts:</a:t>
            </a:r>
          </a:p>
          <a:p>
            <a:pPr marL="0" lvl="0" indent="0" algn="l" rtl="0">
              <a:spcBef>
                <a:spcPts val="0"/>
              </a:spcBef>
              <a:spcAft>
                <a:spcPts val="1200"/>
              </a:spcAft>
              <a:buNone/>
            </a:pPr>
            <a:r>
              <a:rPr lang="en-US" dirty="0"/>
              <a:t>This graph is an example of a line graph (when drawn at such a scale it resembles a “crawling worm”). Its main feature is that it </a:t>
            </a:r>
            <a:r>
              <a:rPr lang="en-US" dirty="0" err="1"/>
              <a:t>utilises</a:t>
            </a:r>
            <a:r>
              <a:rPr lang="en-US" dirty="0"/>
              <a:t> continuous time-dependent data to accurately depict the trend of a variable. </a:t>
            </a:r>
            <a:endParaRPr lang="en-IN" dirty="0"/>
          </a:p>
          <a:p>
            <a:pPr marL="0" lvl="0" indent="0" algn="l" rtl="0">
              <a:spcBef>
                <a:spcPts val="0"/>
              </a:spcBef>
              <a:spcAft>
                <a:spcPts val="1200"/>
              </a:spcAft>
              <a:buNone/>
            </a:pP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12290" name="Picture 2">
            <a:extLst>
              <a:ext uri="{FF2B5EF4-FFF2-40B4-BE49-F238E27FC236}">
                <a16:creationId xmlns:a16="http://schemas.microsoft.com/office/drawing/2014/main" id="{F0DB6AFF-11C5-9BC4-7964-62524CBC6C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95122" y="145819"/>
            <a:ext cx="4093028" cy="1803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8426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Stacked Bar Charts:</a:t>
            </a:r>
          </a:p>
          <a:p>
            <a:pPr marL="0" lvl="0" indent="0" algn="l" rtl="0">
              <a:spcBef>
                <a:spcPts val="0"/>
              </a:spcBef>
              <a:spcAft>
                <a:spcPts val="1200"/>
              </a:spcAft>
              <a:buNone/>
            </a:pP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hart&#10;&#10;Description automatically generated">
            <a:extLst>
              <a:ext uri="{FF2B5EF4-FFF2-40B4-BE49-F238E27FC236}">
                <a16:creationId xmlns:a16="http://schemas.microsoft.com/office/drawing/2014/main" id="{106761CC-6180-1011-2700-690708FC8BA1}"/>
              </a:ext>
            </a:extLst>
          </p:cNvPr>
          <p:cNvPicPr>
            <a:picLocks noChangeAspect="1"/>
          </p:cNvPicPr>
          <p:nvPr/>
        </p:nvPicPr>
        <p:blipFill>
          <a:blip r:embed="rId5"/>
          <a:stretch>
            <a:fillRect/>
          </a:stretch>
        </p:blipFill>
        <p:spPr>
          <a:xfrm>
            <a:off x="2672194" y="666484"/>
            <a:ext cx="6315956" cy="3810532"/>
          </a:xfrm>
          <a:prstGeom prst="rect">
            <a:avLst/>
          </a:prstGeom>
        </p:spPr>
      </p:pic>
    </p:spTree>
    <p:extLst>
      <p:ext uri="{BB962C8B-B14F-4D97-AF65-F5344CB8AC3E}">
        <p14:creationId xmlns:p14="http://schemas.microsoft.com/office/powerpoint/2010/main" val="2142518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1475A8F1-D303-B2C0-CB4E-61DF95862498}"/>
              </a:ext>
            </a:extLst>
          </p:cNvPr>
          <p:cNvGraphicFramePr>
            <a:graphicFrameLocks noGrp="1"/>
          </p:cNvGraphicFramePr>
          <p:nvPr>
            <p:extLst>
              <p:ext uri="{D42A27DB-BD31-4B8C-83A1-F6EECF244321}">
                <p14:modId xmlns:p14="http://schemas.microsoft.com/office/powerpoint/2010/main" val="1266135496"/>
              </p:ext>
            </p:extLst>
          </p:nvPr>
        </p:nvGraphicFramePr>
        <p:xfrm>
          <a:off x="496389" y="1965823"/>
          <a:ext cx="1219200" cy="1868805"/>
        </p:xfrm>
        <a:graphic>
          <a:graphicData uri="http://schemas.openxmlformats.org/drawingml/2006/table">
            <a:tbl>
              <a:tblPr>
                <a:tableStyleId>{5C22544A-7EE6-4342-B048-85BDC9FD1C3A}</a:tableStyleId>
              </a:tblPr>
              <a:tblGrid>
                <a:gridCol w="609600">
                  <a:extLst>
                    <a:ext uri="{9D8B030D-6E8A-4147-A177-3AD203B41FA5}">
                      <a16:colId xmlns:a16="http://schemas.microsoft.com/office/drawing/2014/main" val="2990091517"/>
                    </a:ext>
                  </a:extLst>
                </a:gridCol>
                <a:gridCol w="609600">
                  <a:extLst>
                    <a:ext uri="{9D8B030D-6E8A-4147-A177-3AD203B41FA5}">
                      <a16:colId xmlns:a16="http://schemas.microsoft.com/office/drawing/2014/main" val="2170697615"/>
                    </a:ext>
                  </a:extLst>
                </a:gridCol>
              </a:tblGrid>
              <a:tr h="190500">
                <a:tc>
                  <a:txBody>
                    <a:bodyPr/>
                    <a:lstStyle/>
                    <a:p>
                      <a:pPr algn="ctr" fontAlgn="b"/>
                      <a:r>
                        <a:rPr lang="en-IN" sz="1100" u="none" strike="noStrike">
                          <a:solidFill>
                            <a:schemeClr val="accent5"/>
                          </a:solidFill>
                          <a:effectLst/>
                        </a:rPr>
                        <a:t>Grade </a:t>
                      </a:r>
                      <a:endParaRPr lang="en-IN" sz="1100" b="0" i="0" u="none" strike="noStrike">
                        <a:solidFill>
                          <a:schemeClr val="accent5"/>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solidFill>
                          <a:effectLst/>
                        </a:rPr>
                        <a:t>No. of grades </a:t>
                      </a:r>
                      <a:endParaRPr lang="en-IN" sz="1100" b="0" i="0" u="none" strike="noStrike">
                        <a:solidFill>
                          <a:schemeClr val="accent5"/>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46757360"/>
                  </a:ext>
                </a:extLst>
              </a:tr>
              <a:tr h="190500">
                <a:tc>
                  <a:txBody>
                    <a:bodyPr/>
                    <a:lstStyle/>
                    <a:p>
                      <a:pPr algn="ctr" fontAlgn="b"/>
                      <a:r>
                        <a:rPr lang="en-IN" sz="1100" u="none" strike="noStrike" dirty="0">
                          <a:solidFill>
                            <a:schemeClr val="accent5"/>
                          </a:solidFill>
                          <a:effectLst/>
                        </a:rPr>
                        <a:t>A</a:t>
                      </a:r>
                      <a:endParaRPr lang="en-IN" sz="1100" b="0" i="0" u="none" strike="noStrike" dirty="0">
                        <a:solidFill>
                          <a:schemeClr val="accent5"/>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solidFill>
                          <a:effectLst/>
                        </a:rPr>
                        <a:t>20</a:t>
                      </a:r>
                      <a:endParaRPr lang="en-IN" sz="1100" b="0" i="0" u="none" strike="noStrike">
                        <a:solidFill>
                          <a:schemeClr val="accent5"/>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77435169"/>
                  </a:ext>
                </a:extLst>
              </a:tr>
              <a:tr h="190500">
                <a:tc>
                  <a:txBody>
                    <a:bodyPr/>
                    <a:lstStyle/>
                    <a:p>
                      <a:pPr algn="ctr" fontAlgn="b"/>
                      <a:r>
                        <a:rPr lang="en-IN" sz="1100" u="none" strike="noStrike">
                          <a:solidFill>
                            <a:schemeClr val="accent5"/>
                          </a:solidFill>
                          <a:effectLst/>
                        </a:rPr>
                        <a:t>AB</a:t>
                      </a:r>
                      <a:endParaRPr lang="en-IN" sz="1100" b="0" i="0" u="none" strike="noStrike">
                        <a:solidFill>
                          <a:schemeClr val="accent5"/>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solidFill>
                          <a:effectLst/>
                        </a:rPr>
                        <a:t>28</a:t>
                      </a:r>
                      <a:endParaRPr lang="en-IN" sz="1100" b="0" i="0" u="none" strike="noStrike">
                        <a:solidFill>
                          <a:schemeClr val="accent5"/>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31718518"/>
                  </a:ext>
                </a:extLst>
              </a:tr>
              <a:tr h="190500">
                <a:tc>
                  <a:txBody>
                    <a:bodyPr/>
                    <a:lstStyle/>
                    <a:p>
                      <a:pPr algn="ctr" fontAlgn="b"/>
                      <a:r>
                        <a:rPr lang="en-IN" sz="1100" u="none" strike="noStrike">
                          <a:solidFill>
                            <a:schemeClr val="accent5"/>
                          </a:solidFill>
                          <a:effectLst/>
                        </a:rPr>
                        <a:t>B</a:t>
                      </a:r>
                      <a:endParaRPr lang="en-IN" sz="1100" b="0" i="0" u="none" strike="noStrike">
                        <a:solidFill>
                          <a:schemeClr val="accent5"/>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solidFill>
                          <a:effectLst/>
                        </a:rPr>
                        <a:t>50</a:t>
                      </a:r>
                      <a:endParaRPr lang="en-IN" sz="1100" b="0" i="0" u="none" strike="noStrike">
                        <a:solidFill>
                          <a:schemeClr val="accent5"/>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65713632"/>
                  </a:ext>
                </a:extLst>
              </a:tr>
              <a:tr h="190500">
                <a:tc>
                  <a:txBody>
                    <a:bodyPr/>
                    <a:lstStyle/>
                    <a:p>
                      <a:pPr algn="ctr" fontAlgn="b"/>
                      <a:r>
                        <a:rPr lang="en-IN" sz="1100" u="none" strike="noStrike">
                          <a:solidFill>
                            <a:schemeClr val="accent5"/>
                          </a:solidFill>
                          <a:effectLst/>
                        </a:rPr>
                        <a:t>BC</a:t>
                      </a:r>
                      <a:endParaRPr lang="en-IN" sz="1100" b="0" i="0" u="none" strike="noStrike">
                        <a:solidFill>
                          <a:schemeClr val="accent5"/>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solidFill>
                          <a:effectLst/>
                        </a:rPr>
                        <a:t>70</a:t>
                      </a:r>
                      <a:endParaRPr lang="en-IN" sz="1100" b="0" i="0" u="none" strike="noStrike">
                        <a:solidFill>
                          <a:schemeClr val="accent5"/>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22208124"/>
                  </a:ext>
                </a:extLst>
              </a:tr>
              <a:tr h="190500">
                <a:tc>
                  <a:txBody>
                    <a:bodyPr/>
                    <a:lstStyle/>
                    <a:p>
                      <a:pPr algn="ctr" fontAlgn="b"/>
                      <a:r>
                        <a:rPr lang="en-IN" sz="1100" u="none" strike="noStrike">
                          <a:solidFill>
                            <a:schemeClr val="accent5"/>
                          </a:solidFill>
                          <a:effectLst/>
                        </a:rPr>
                        <a:t>C</a:t>
                      </a:r>
                      <a:endParaRPr lang="en-IN" sz="1100" b="0" i="0" u="none" strike="noStrike">
                        <a:solidFill>
                          <a:schemeClr val="accent5"/>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solidFill>
                          <a:effectLst/>
                        </a:rPr>
                        <a:t>63</a:t>
                      </a:r>
                      <a:endParaRPr lang="en-IN" sz="1100" b="0" i="0" u="none" strike="noStrike">
                        <a:solidFill>
                          <a:schemeClr val="accent5"/>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79679437"/>
                  </a:ext>
                </a:extLst>
              </a:tr>
              <a:tr h="190500">
                <a:tc>
                  <a:txBody>
                    <a:bodyPr/>
                    <a:lstStyle/>
                    <a:p>
                      <a:pPr algn="ctr" fontAlgn="b"/>
                      <a:r>
                        <a:rPr lang="en-IN" sz="1100" u="none" strike="noStrike">
                          <a:solidFill>
                            <a:schemeClr val="accent5"/>
                          </a:solidFill>
                          <a:effectLst/>
                        </a:rPr>
                        <a:t>CD</a:t>
                      </a:r>
                      <a:endParaRPr lang="en-IN" sz="1100" b="0" i="0" u="none" strike="noStrike">
                        <a:solidFill>
                          <a:schemeClr val="accent5"/>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solidFill>
                          <a:effectLst/>
                        </a:rPr>
                        <a:t>40</a:t>
                      </a:r>
                      <a:endParaRPr lang="en-IN" sz="1100" b="0" i="0" u="none" strike="noStrike">
                        <a:solidFill>
                          <a:schemeClr val="accent5"/>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14901740"/>
                  </a:ext>
                </a:extLst>
              </a:tr>
              <a:tr h="190500">
                <a:tc>
                  <a:txBody>
                    <a:bodyPr/>
                    <a:lstStyle/>
                    <a:p>
                      <a:pPr algn="ctr" fontAlgn="b"/>
                      <a:r>
                        <a:rPr lang="en-IN" sz="1100" u="none" strike="noStrike">
                          <a:solidFill>
                            <a:schemeClr val="accent5"/>
                          </a:solidFill>
                          <a:effectLst/>
                        </a:rPr>
                        <a:t>D</a:t>
                      </a:r>
                      <a:endParaRPr lang="en-IN" sz="1100" b="0" i="0" u="none" strike="noStrike">
                        <a:solidFill>
                          <a:schemeClr val="accent5"/>
                        </a:solidFill>
                        <a:effectLst/>
                        <a:latin typeface="Calibri" panose="020F0502020204030204" pitchFamily="34" charset="0"/>
                      </a:endParaRPr>
                    </a:p>
                  </a:txBody>
                  <a:tcPr marL="9525" marR="9525" marT="9525" marB="0" anchor="b"/>
                </a:tc>
                <a:tc>
                  <a:txBody>
                    <a:bodyPr/>
                    <a:lstStyle/>
                    <a:p>
                      <a:pPr algn="ctr" fontAlgn="b"/>
                      <a:r>
                        <a:rPr lang="en-IN" sz="1100" u="none" strike="noStrike">
                          <a:solidFill>
                            <a:schemeClr val="accent5"/>
                          </a:solidFill>
                          <a:effectLst/>
                        </a:rPr>
                        <a:t>30</a:t>
                      </a:r>
                      <a:endParaRPr lang="en-IN" sz="1100" b="0" i="0" u="none" strike="noStrike">
                        <a:solidFill>
                          <a:schemeClr val="accent5"/>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64503711"/>
                  </a:ext>
                </a:extLst>
              </a:tr>
              <a:tr h="190500">
                <a:tc>
                  <a:txBody>
                    <a:bodyPr/>
                    <a:lstStyle/>
                    <a:p>
                      <a:pPr algn="ctr" fontAlgn="b"/>
                      <a:r>
                        <a:rPr lang="en-IN" sz="1100" u="none" strike="noStrike">
                          <a:solidFill>
                            <a:schemeClr val="accent5"/>
                          </a:solidFill>
                          <a:effectLst/>
                        </a:rPr>
                        <a:t>F</a:t>
                      </a:r>
                      <a:endParaRPr lang="en-IN" sz="1100" b="0" i="0" u="none" strike="noStrike">
                        <a:solidFill>
                          <a:schemeClr val="accent5"/>
                        </a:solidFill>
                        <a:effectLst/>
                        <a:latin typeface="Calibri" panose="020F0502020204030204" pitchFamily="34" charset="0"/>
                      </a:endParaRPr>
                    </a:p>
                  </a:txBody>
                  <a:tcPr marL="9525" marR="9525" marT="9525" marB="0" anchor="b"/>
                </a:tc>
                <a:tc>
                  <a:txBody>
                    <a:bodyPr/>
                    <a:lstStyle/>
                    <a:p>
                      <a:pPr algn="ctr" fontAlgn="b"/>
                      <a:r>
                        <a:rPr lang="en-IN" sz="1100" u="none" strike="noStrike" dirty="0">
                          <a:solidFill>
                            <a:schemeClr val="accent5"/>
                          </a:solidFill>
                          <a:effectLst/>
                        </a:rPr>
                        <a:t>2</a:t>
                      </a:r>
                      <a:endParaRPr lang="en-IN" sz="1100" b="0" i="0" u="none" strike="noStrike" dirty="0">
                        <a:solidFill>
                          <a:schemeClr val="accent5"/>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71725495"/>
                  </a:ext>
                </a:extLst>
              </a:tr>
            </a:tbl>
          </a:graphicData>
        </a:graphic>
      </p:graphicFrame>
      <p:pic>
        <p:nvPicPr>
          <p:cNvPr id="6" name="Picture 5">
            <a:extLst>
              <a:ext uri="{FF2B5EF4-FFF2-40B4-BE49-F238E27FC236}">
                <a16:creationId xmlns:a16="http://schemas.microsoft.com/office/drawing/2014/main" id="{EF554E78-7B5B-ACAF-1F46-81CB2BEA2DEA}"/>
              </a:ext>
            </a:extLst>
          </p:cNvPr>
          <p:cNvPicPr>
            <a:picLocks noChangeAspect="1"/>
          </p:cNvPicPr>
          <p:nvPr/>
        </p:nvPicPr>
        <p:blipFill>
          <a:blip r:embed="rId5"/>
          <a:stretch>
            <a:fillRect/>
          </a:stretch>
        </p:blipFill>
        <p:spPr>
          <a:xfrm>
            <a:off x="2638696" y="1357183"/>
            <a:ext cx="5623253" cy="3383285"/>
          </a:xfrm>
          <a:prstGeom prst="rect">
            <a:avLst/>
          </a:prstGeom>
        </p:spPr>
      </p:pic>
      <p:sp>
        <p:nvSpPr>
          <p:cNvPr id="7" name="Title 1">
            <a:extLst>
              <a:ext uri="{FF2B5EF4-FFF2-40B4-BE49-F238E27FC236}">
                <a16:creationId xmlns:a16="http://schemas.microsoft.com/office/drawing/2014/main" id="{82E13EAF-A33B-96F9-F18C-3C3EF83E6E5D}"/>
              </a:ext>
            </a:extLst>
          </p:cNvPr>
          <p:cNvSpPr>
            <a:spLocks noGrp="1"/>
          </p:cNvSpPr>
          <p:nvPr>
            <p:ph type="title"/>
          </p:nvPr>
        </p:nvSpPr>
        <p:spPr>
          <a:xfrm>
            <a:off x="819150" y="845600"/>
            <a:ext cx="7505700" cy="635577"/>
          </a:xfrm>
        </p:spPr>
        <p:txBody>
          <a:bodyPr>
            <a:normAutofit fontScale="90000"/>
          </a:bodyPr>
          <a:lstStyle/>
          <a:p>
            <a:r>
              <a:rPr lang="en-US" dirty="0"/>
              <a:t>Example in Excel </a:t>
            </a:r>
            <a:endParaRPr lang="en-IN" dirty="0"/>
          </a:p>
        </p:txBody>
      </p:sp>
    </p:spTree>
    <p:extLst>
      <p:ext uri="{BB962C8B-B14F-4D97-AF65-F5344CB8AC3E}">
        <p14:creationId xmlns:p14="http://schemas.microsoft.com/office/powerpoint/2010/main" val="2812076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100211"/>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1200"/>
              </a:spcAft>
              <a:buNone/>
            </a:pPr>
            <a:r>
              <a:rPr lang="en-US" sz="3600" dirty="0"/>
              <a:t>Summary of case study:</a:t>
            </a:r>
          </a:p>
          <a:p>
            <a:pPr marL="285750" indent="-285750">
              <a:spcAft>
                <a:spcPts val="1200"/>
              </a:spcAft>
            </a:pPr>
            <a:r>
              <a:rPr lang="en-US" dirty="0"/>
              <a:t>First, you did a fair bit of data handling and cleaning - cleaning junk records, adding missing values, changing data types, remove outliers, etc.</a:t>
            </a:r>
          </a:p>
          <a:p>
            <a:pPr marL="285750" indent="-285750">
              <a:spcAft>
                <a:spcPts val="1200"/>
              </a:spcAft>
            </a:pPr>
            <a:r>
              <a:rPr lang="en-US" dirty="0"/>
              <a:t>When you </a:t>
            </a:r>
            <a:r>
              <a:rPr lang="en-US" dirty="0" err="1"/>
              <a:t>analysed</a:t>
            </a:r>
            <a:r>
              <a:rPr lang="en-US" dirty="0"/>
              <a:t> the ratings using the histogram, you saw that they are skewed towards higher ratings.</a:t>
            </a:r>
          </a:p>
          <a:p>
            <a:pPr marL="285750" indent="-285750">
              <a:spcAft>
                <a:spcPts val="1200"/>
              </a:spcAft>
            </a:pPr>
            <a:r>
              <a:rPr lang="en-US" dirty="0"/>
              <a:t>Using a bar chart, you saw that most of the apps belong to the Everyone category.</a:t>
            </a:r>
          </a:p>
          <a:p>
            <a:pPr marL="285750" indent="-285750">
              <a:spcAft>
                <a:spcPts val="1200"/>
              </a:spcAft>
            </a:pPr>
            <a:r>
              <a:rPr lang="en-US" dirty="0"/>
              <a:t>You also observed a weak trend between the ratings and the size of the app, using a scatter-plot. You also briefly forayed to reg plots to understand its nuances.</a:t>
            </a:r>
          </a:p>
          <a:p>
            <a:pPr marL="285750" indent="-285750">
              <a:spcAft>
                <a:spcPts val="1200"/>
              </a:spcAft>
            </a:pPr>
            <a:r>
              <a:rPr lang="en-US" dirty="0"/>
              <a:t>Using a pair-plot, you were able to see multiple scatter plots and draw several inferences, for example, price and rating having very weak trend, reviews and price being inversely related and so on.</a:t>
            </a:r>
          </a:p>
          <a:p>
            <a:pPr marL="285750" indent="-285750">
              <a:spcAft>
                <a:spcPts val="1200"/>
              </a:spcAft>
            </a:pPr>
            <a:r>
              <a:rPr lang="en-US" dirty="0"/>
              <a:t>After that, you </a:t>
            </a:r>
            <a:r>
              <a:rPr lang="en-US" dirty="0" err="1"/>
              <a:t>utilised</a:t>
            </a:r>
            <a:r>
              <a:rPr lang="en-US" dirty="0"/>
              <a:t> estimator functions along with bar plots as well as box plots to observe the spread of ratings across the different Content Rating Categories. Here, your main observation was that Everyone category has a lot of apps having very low ratings.</a:t>
            </a:r>
          </a:p>
          <a:p>
            <a:pPr marL="285750" indent="-285750">
              <a:spcAft>
                <a:spcPts val="1200"/>
              </a:spcAft>
            </a:pPr>
            <a:r>
              <a:rPr lang="en-US" dirty="0"/>
              <a:t>Finally, you created a heat map comparing the ratings across different Reviews and Content Rating buckets.</a:t>
            </a: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78824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114300" indent="0" algn="l">
              <a:buNone/>
            </a:pPr>
            <a:r>
              <a:rPr lang="en-US" sz="2400" b="1" i="0" dirty="0" err="1">
                <a:solidFill>
                  <a:srgbClr val="091E42"/>
                </a:solidFill>
                <a:effectLst/>
                <a:latin typeface="circular"/>
              </a:rPr>
              <a:t>Plotly</a:t>
            </a:r>
            <a:endParaRPr lang="en-US" sz="2400" b="1" i="0" dirty="0">
              <a:solidFill>
                <a:srgbClr val="091E42"/>
              </a:solidFill>
              <a:effectLst/>
              <a:latin typeface="circular"/>
            </a:endParaRPr>
          </a:p>
          <a:p>
            <a:pPr algn="l"/>
            <a:r>
              <a:rPr lang="en-US" b="0" i="0" dirty="0" err="1">
                <a:solidFill>
                  <a:srgbClr val="091E42"/>
                </a:solidFill>
                <a:effectLst/>
                <a:latin typeface="freight-text-pro"/>
              </a:rPr>
              <a:t>Plotly</a:t>
            </a:r>
            <a:r>
              <a:rPr lang="en-US" b="0" i="0" dirty="0">
                <a:solidFill>
                  <a:srgbClr val="091E42"/>
                </a:solidFill>
                <a:effectLst/>
                <a:latin typeface="freight-text-pro"/>
              </a:rPr>
              <a:t> is a Python library used for creating interactive visual charts. You can take a look at how you can use it to create aesthetic looking plots with a lot of user-friendly functionalities like hover, zoom, etc.</a:t>
            </a:r>
          </a:p>
          <a:p>
            <a:pPr marL="114300" indent="0" algn="l">
              <a:buNone/>
            </a:pPr>
            <a:endParaRPr lang="en-US" b="0" i="0" dirty="0">
              <a:solidFill>
                <a:srgbClr val="091E42"/>
              </a:solidFill>
              <a:effectLst/>
              <a:latin typeface="freight-text-pro"/>
            </a:endParaRPr>
          </a:p>
          <a:p>
            <a:pPr algn="l"/>
            <a:r>
              <a:rPr lang="en-US" b="0" i="0" dirty="0">
                <a:solidFill>
                  <a:srgbClr val="091E42"/>
                </a:solidFill>
                <a:effectLst/>
                <a:latin typeface="freight-text-pro"/>
              </a:rPr>
              <a:t>[First, you need to install </a:t>
            </a:r>
            <a:r>
              <a:rPr lang="en-US" b="0" i="0" dirty="0" err="1">
                <a:solidFill>
                  <a:srgbClr val="091E42"/>
                </a:solidFill>
                <a:effectLst/>
                <a:latin typeface="freight-text-pro"/>
              </a:rPr>
              <a:t>Plotly</a:t>
            </a:r>
            <a:r>
              <a:rPr lang="en-US" b="0" i="0" dirty="0">
                <a:solidFill>
                  <a:srgbClr val="091E42"/>
                </a:solidFill>
                <a:effectLst/>
                <a:latin typeface="freight-text-pro"/>
              </a:rPr>
              <a:t> on your local machine. Take a look at this </a:t>
            </a:r>
            <a:r>
              <a:rPr lang="en-US" b="0" i="0" u="none" strike="noStrike" dirty="0">
                <a:solidFill>
                  <a:srgbClr val="4F8AFB"/>
                </a:solidFill>
                <a:effectLst/>
                <a:latin typeface="freight-text-pro"/>
                <a:hlinkClick r:id="rId3"/>
              </a:rPr>
              <a:t>link</a:t>
            </a:r>
            <a:r>
              <a:rPr lang="en-US" b="0" i="0" dirty="0">
                <a:solidFill>
                  <a:srgbClr val="091E42"/>
                </a:solidFill>
                <a:effectLst/>
                <a:latin typeface="freight-text-pro"/>
              </a:rPr>
              <a:t> for instructions as well as documentation for the library.]</a:t>
            </a:r>
          </a:p>
          <a:p>
            <a:pPr marL="0" lvl="0" indent="0" algn="l" rtl="0">
              <a:spcBef>
                <a:spcPts val="0"/>
              </a:spcBef>
              <a:spcAft>
                <a:spcPts val="1200"/>
              </a:spcAft>
              <a:buNone/>
            </a:pPr>
            <a:endParaRPr lang="en-IN" dirty="0"/>
          </a:p>
        </p:txBody>
      </p:sp>
      <p:pic>
        <p:nvPicPr>
          <p:cNvPr id="94" name="Google Shape;94;p18"/>
          <p:cNvPicPr preferRelativeResize="0"/>
          <p:nvPr/>
        </p:nvPicPr>
        <p:blipFill rotWithShape="1">
          <a:blip r:embed="rId4">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86118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Python Case Study:</a:t>
            </a:r>
          </a:p>
          <a:p>
            <a:pPr marL="0" lvl="0" indent="0" algn="l" rtl="0">
              <a:spcBef>
                <a:spcPts val="0"/>
              </a:spcBef>
              <a:spcAft>
                <a:spcPts val="1200"/>
              </a:spcAft>
              <a:buNone/>
            </a:pPr>
            <a:r>
              <a:rPr lang="en-US" dirty="0"/>
              <a:t>3_5 Case Study Notebook (Completed)</a:t>
            </a: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hart, scatter chart&#10;&#10;Description automatically generated">
            <a:extLst>
              <a:ext uri="{FF2B5EF4-FFF2-40B4-BE49-F238E27FC236}">
                <a16:creationId xmlns:a16="http://schemas.microsoft.com/office/drawing/2014/main" id="{B43157C9-C9A0-10BD-9E9A-57C9961C57D0}"/>
              </a:ext>
            </a:extLst>
          </p:cNvPr>
          <p:cNvPicPr>
            <a:picLocks noChangeAspect="1"/>
          </p:cNvPicPr>
          <p:nvPr/>
        </p:nvPicPr>
        <p:blipFill>
          <a:blip r:embed="rId5"/>
          <a:stretch>
            <a:fillRect/>
          </a:stretch>
        </p:blipFill>
        <p:spPr>
          <a:xfrm>
            <a:off x="311700" y="2095500"/>
            <a:ext cx="8086725" cy="2667000"/>
          </a:xfrm>
          <a:prstGeom prst="rect">
            <a:avLst/>
          </a:prstGeom>
        </p:spPr>
      </p:pic>
    </p:spTree>
    <p:extLst>
      <p:ext uri="{BB962C8B-B14F-4D97-AF65-F5344CB8AC3E}">
        <p14:creationId xmlns:p14="http://schemas.microsoft.com/office/powerpoint/2010/main" val="2129186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Practice Questions Solution: Data Visualisation</a:t>
            </a:r>
          </a:p>
          <a:p>
            <a:pPr marL="0" lvl="0" indent="0" algn="l" rtl="0">
              <a:spcBef>
                <a:spcPts val="0"/>
              </a:spcBef>
              <a:spcAft>
                <a:spcPts val="1200"/>
              </a:spcAft>
              <a:buNone/>
            </a:pPr>
            <a:r>
              <a:rPr lang="en-IN" dirty="0"/>
              <a:t>3_6 Practice Questions - Solution</a:t>
            </a:r>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15541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algn="l"/>
            <a:r>
              <a:rPr lang="en-US" b="1" i="0" dirty="0">
                <a:solidFill>
                  <a:srgbClr val="091E42"/>
                </a:solidFill>
                <a:effectLst/>
                <a:latin typeface="circular"/>
              </a:rPr>
              <a:t>Data Types</a:t>
            </a:r>
          </a:p>
          <a:p>
            <a:pPr algn="l"/>
            <a:endParaRPr lang="en-US" b="1" i="0" dirty="0">
              <a:solidFill>
                <a:srgbClr val="091E42"/>
              </a:solidFill>
              <a:effectLst/>
              <a:latin typeface="circular"/>
            </a:endParaRPr>
          </a:p>
          <a:p>
            <a:pPr algn="just" rtl="0"/>
            <a:r>
              <a:rPr lang="en-US" b="0" i="0" dirty="0">
                <a:solidFill>
                  <a:srgbClr val="091E42"/>
                </a:solidFill>
                <a:effectLst/>
                <a:latin typeface="freight-text-pro"/>
              </a:rPr>
              <a:t>For data analysis, you will use the following libraries through the entire module, which you must have already covered in prep content:</a:t>
            </a:r>
          </a:p>
          <a:p>
            <a:pPr algn="just" rtl="0"/>
            <a:endParaRPr lang="en-US" b="0" i="0" dirty="0">
              <a:solidFill>
                <a:srgbClr val="091E42"/>
              </a:solidFill>
              <a:effectLst/>
              <a:latin typeface="freight-text-pro"/>
            </a:endParaRPr>
          </a:p>
          <a:p>
            <a:pPr algn="just" rtl="0">
              <a:buFont typeface="Arial" panose="020B0604020202020204" pitchFamily="34" charset="0"/>
              <a:buChar char="•"/>
            </a:pPr>
            <a:r>
              <a:rPr lang="en-US" b="1" i="0" dirty="0">
                <a:solidFill>
                  <a:srgbClr val="091E42"/>
                </a:solidFill>
                <a:effectLst/>
                <a:latin typeface="freight-text-pro"/>
              </a:rPr>
              <a:t>Pandas</a:t>
            </a:r>
            <a:r>
              <a:rPr lang="en-US" b="0" i="0" dirty="0">
                <a:solidFill>
                  <a:srgbClr val="091E42"/>
                </a:solidFill>
                <a:effectLst/>
                <a:latin typeface="freight-text-pro"/>
              </a:rPr>
              <a:t>: It is a library to deal with </a:t>
            </a:r>
            <a:r>
              <a:rPr lang="en-US" b="0" i="0" dirty="0" err="1">
                <a:solidFill>
                  <a:srgbClr val="091E42"/>
                </a:solidFill>
                <a:effectLst/>
                <a:latin typeface="freight-text-pro"/>
              </a:rPr>
              <a:t>dataframes</a:t>
            </a:r>
            <a:r>
              <a:rPr lang="en-US" b="0" i="0" dirty="0">
                <a:solidFill>
                  <a:srgbClr val="091E42"/>
                </a:solidFill>
                <a:effectLst/>
                <a:latin typeface="freight-text-pro"/>
              </a:rPr>
              <a:t> in Python. Pandas is an acronym derived from panel data. It is solely used for data analysis purposes in Python.</a:t>
            </a:r>
          </a:p>
          <a:p>
            <a:pPr algn="just" rtl="0">
              <a:buFont typeface="Arial" panose="020B0604020202020204" pitchFamily="34" charset="0"/>
              <a:buChar char="•"/>
            </a:pPr>
            <a:r>
              <a:rPr lang="en-US" b="1" i="0" dirty="0">
                <a:solidFill>
                  <a:srgbClr val="091E42"/>
                </a:solidFill>
                <a:effectLst/>
                <a:latin typeface="freight-text-pro"/>
              </a:rPr>
              <a:t>NumPy</a:t>
            </a:r>
            <a:r>
              <a:rPr lang="en-US" b="0" i="0" dirty="0">
                <a:solidFill>
                  <a:srgbClr val="091E42"/>
                </a:solidFill>
                <a:effectLst/>
                <a:latin typeface="freight-text-pro"/>
              </a:rPr>
              <a:t>: This library is used for performing numerical operations on a dataset.</a:t>
            </a:r>
          </a:p>
          <a:p>
            <a:pPr marL="0" lvl="0" indent="0" algn="l" rtl="0">
              <a:spcBef>
                <a:spcPts val="0"/>
              </a:spcBef>
              <a:spcAft>
                <a:spcPts val="1200"/>
              </a:spcAft>
              <a:buNone/>
            </a:pP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85867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Text, application&#10;&#10;Description automatically generated">
            <a:extLst>
              <a:ext uri="{FF2B5EF4-FFF2-40B4-BE49-F238E27FC236}">
                <a16:creationId xmlns:a16="http://schemas.microsoft.com/office/drawing/2014/main" id="{2710C39F-CF3E-0DB5-C89A-2E3D4DAFB4A1}"/>
              </a:ext>
            </a:extLst>
          </p:cNvPr>
          <p:cNvPicPr>
            <a:picLocks noChangeAspect="1"/>
          </p:cNvPicPr>
          <p:nvPr/>
        </p:nvPicPr>
        <p:blipFill>
          <a:blip r:embed="rId5"/>
          <a:stretch>
            <a:fillRect/>
          </a:stretch>
        </p:blipFill>
        <p:spPr>
          <a:xfrm>
            <a:off x="0" y="1876434"/>
            <a:ext cx="9144000" cy="2692441"/>
          </a:xfrm>
          <a:prstGeom prst="rect">
            <a:avLst/>
          </a:prstGeom>
        </p:spPr>
      </p:pic>
      <p:sp>
        <p:nvSpPr>
          <p:cNvPr id="4" name="Google Shape;93;p18">
            <a:extLst>
              <a:ext uri="{FF2B5EF4-FFF2-40B4-BE49-F238E27FC236}">
                <a16:creationId xmlns:a16="http://schemas.microsoft.com/office/drawing/2014/main" id="{B02E89E3-C7F9-B775-4219-FD4BD92A0905}"/>
              </a:ext>
            </a:extLst>
          </p:cNvPr>
          <p:cNvSpPr txBox="1">
            <a:spLocks/>
          </p:cNvSpPr>
          <p:nvPr/>
        </p:nvSpPr>
        <p:spPr>
          <a:xfrm>
            <a:off x="213550" y="1152475"/>
            <a:ext cx="8520600" cy="3416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5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r>
              <a:rPr lang="en-US" b="1" dirty="0">
                <a:solidFill>
                  <a:srgbClr val="091E42"/>
                </a:solidFill>
                <a:latin typeface="circular"/>
              </a:rPr>
              <a:t>Data Types</a:t>
            </a:r>
          </a:p>
          <a:p>
            <a:endParaRPr lang="en-US" b="1" dirty="0">
              <a:solidFill>
                <a:srgbClr val="091E42"/>
              </a:solidFill>
              <a:latin typeface="circular"/>
            </a:endParaRPr>
          </a:p>
          <a:p>
            <a:pPr marL="0" indent="0">
              <a:spcAft>
                <a:spcPts val="1200"/>
              </a:spcAft>
              <a:buFont typeface="Lato"/>
              <a:buNone/>
            </a:pPr>
            <a:endParaRPr lang="en-IN" dirty="0"/>
          </a:p>
        </p:txBody>
      </p:sp>
    </p:spTree>
    <p:extLst>
      <p:ext uri="{BB962C8B-B14F-4D97-AF65-F5344CB8AC3E}">
        <p14:creationId xmlns:p14="http://schemas.microsoft.com/office/powerpoint/2010/main" val="23434636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a:t>Fixing the Rows:</a:t>
            </a:r>
          </a:p>
          <a:p>
            <a:pPr algn="just" rtl="0"/>
            <a:r>
              <a:rPr lang="en-US" b="1" i="0" dirty="0">
                <a:solidFill>
                  <a:srgbClr val="091E42"/>
                </a:solidFill>
                <a:effectLst/>
                <a:latin typeface="freight-text-pro"/>
              </a:rPr>
              <a:t>Checklist for fixing rows:</a:t>
            </a:r>
            <a:endParaRPr lang="en-US" b="0" i="0" dirty="0">
              <a:solidFill>
                <a:srgbClr val="091E42"/>
              </a:solidFill>
              <a:effectLst/>
              <a:latin typeface="freight-text-pro"/>
            </a:endParaRPr>
          </a:p>
          <a:p>
            <a:pPr algn="just" rtl="0">
              <a:buFont typeface="Arial" panose="020B0604020202020204" pitchFamily="34" charset="0"/>
              <a:buChar char="•"/>
            </a:pPr>
            <a:r>
              <a:rPr lang="en-US" b="0" i="0" dirty="0">
                <a:solidFill>
                  <a:srgbClr val="091E42"/>
                </a:solidFill>
                <a:effectLst/>
                <a:latin typeface="freight-text-pro"/>
              </a:rPr>
              <a:t>Delete summary rows: Total and Subtotal rows</a:t>
            </a:r>
          </a:p>
          <a:p>
            <a:pPr algn="just" rtl="0">
              <a:buFont typeface="Arial" panose="020B0604020202020204" pitchFamily="34" charset="0"/>
              <a:buChar char="•"/>
            </a:pPr>
            <a:r>
              <a:rPr lang="en-US" b="0" i="0" dirty="0">
                <a:solidFill>
                  <a:srgbClr val="091E42"/>
                </a:solidFill>
                <a:effectLst/>
                <a:latin typeface="freight-text-pro"/>
              </a:rPr>
              <a:t>Delete incorrect rows: Header row and footer row</a:t>
            </a:r>
          </a:p>
          <a:p>
            <a:pPr algn="just" rtl="0">
              <a:buFont typeface="Arial" panose="020B0604020202020204" pitchFamily="34" charset="0"/>
              <a:buChar char="•"/>
            </a:pPr>
            <a:r>
              <a:rPr lang="en-US" b="0" i="0" dirty="0">
                <a:solidFill>
                  <a:srgbClr val="091E42"/>
                </a:solidFill>
                <a:effectLst/>
                <a:latin typeface="freight-text-pro"/>
              </a:rPr>
              <a:t>Delete extra rows: Column number, indicators, blank rows, page number</a:t>
            </a:r>
          </a:p>
          <a:p>
            <a:pPr marL="0" lvl="0" indent="0" algn="l" rtl="0">
              <a:spcBef>
                <a:spcPts val="0"/>
              </a:spcBef>
              <a:spcAft>
                <a:spcPts val="1200"/>
              </a:spcAft>
              <a:buNone/>
            </a:pP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5617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US" dirty="0"/>
              <a:t>Fixing the Columns:</a:t>
            </a:r>
          </a:p>
          <a:p>
            <a:pPr algn="just" rtl="0"/>
            <a:r>
              <a:rPr lang="en-US" b="1" i="0" dirty="0">
                <a:solidFill>
                  <a:srgbClr val="091E42"/>
                </a:solidFill>
                <a:effectLst/>
                <a:latin typeface="freight-text-pro"/>
              </a:rPr>
              <a:t>Checklist for fixing columns:</a:t>
            </a:r>
            <a:endParaRPr lang="en-US" b="0" i="0" dirty="0">
              <a:solidFill>
                <a:srgbClr val="091E42"/>
              </a:solidFill>
              <a:effectLst/>
              <a:latin typeface="freight-text-pro"/>
            </a:endParaRPr>
          </a:p>
          <a:p>
            <a:pPr algn="just" rtl="0">
              <a:buFont typeface="Arial" panose="020B0604020202020204" pitchFamily="34" charset="0"/>
              <a:buChar char="•"/>
            </a:pPr>
            <a:r>
              <a:rPr lang="en-US" b="0" i="0" dirty="0">
                <a:solidFill>
                  <a:srgbClr val="091E42"/>
                </a:solidFill>
                <a:effectLst/>
                <a:latin typeface="freight-text-pro"/>
              </a:rPr>
              <a:t>if needed, merge columns for creating unique identifiers, for example, merge the columns State and City into the column Full Address.</a:t>
            </a:r>
          </a:p>
          <a:p>
            <a:pPr algn="just" rtl="0">
              <a:buFont typeface="Arial" panose="020B0604020202020204" pitchFamily="34" charset="0"/>
              <a:buChar char="•"/>
            </a:pPr>
            <a:r>
              <a:rPr lang="en-US" b="0" i="0" dirty="0">
                <a:solidFill>
                  <a:srgbClr val="091E42"/>
                </a:solidFill>
                <a:effectLst/>
                <a:latin typeface="freight-text-pro"/>
              </a:rPr>
              <a:t>Split columns to get more data: Split the Address column to get State and City columns to </a:t>
            </a:r>
            <a:r>
              <a:rPr lang="en-US" b="0" i="0" dirty="0" err="1">
                <a:solidFill>
                  <a:srgbClr val="091E42"/>
                </a:solidFill>
                <a:effectLst/>
                <a:latin typeface="freight-text-pro"/>
              </a:rPr>
              <a:t>analyse</a:t>
            </a:r>
            <a:r>
              <a:rPr lang="en-US" b="0" i="0" dirty="0">
                <a:solidFill>
                  <a:srgbClr val="091E42"/>
                </a:solidFill>
                <a:effectLst/>
                <a:latin typeface="freight-text-pro"/>
              </a:rPr>
              <a:t> each separately. </a:t>
            </a:r>
          </a:p>
          <a:p>
            <a:pPr algn="just" rtl="0">
              <a:buFont typeface="Arial" panose="020B0604020202020204" pitchFamily="34" charset="0"/>
              <a:buChar char="•"/>
            </a:pPr>
            <a:r>
              <a:rPr lang="en-US" b="0" i="0" dirty="0">
                <a:solidFill>
                  <a:srgbClr val="091E42"/>
                </a:solidFill>
                <a:effectLst/>
                <a:latin typeface="freight-text-pro"/>
              </a:rPr>
              <a:t>Add column names: Add column names if missing.</a:t>
            </a:r>
          </a:p>
          <a:p>
            <a:pPr algn="just" rtl="0">
              <a:buFont typeface="Arial" panose="020B0604020202020204" pitchFamily="34" charset="0"/>
              <a:buChar char="•"/>
            </a:pPr>
            <a:r>
              <a:rPr lang="en-US" b="0" i="0" dirty="0">
                <a:solidFill>
                  <a:srgbClr val="091E42"/>
                </a:solidFill>
                <a:effectLst/>
                <a:latin typeface="freight-text-pro"/>
              </a:rPr>
              <a:t>Rename columns consistently: Abbreviations, encoded columns.</a:t>
            </a:r>
          </a:p>
          <a:p>
            <a:pPr algn="just" rtl="0">
              <a:buFont typeface="Arial" panose="020B0604020202020204" pitchFamily="34" charset="0"/>
              <a:buChar char="•"/>
            </a:pPr>
            <a:r>
              <a:rPr lang="en-US" b="0" i="0" dirty="0">
                <a:solidFill>
                  <a:srgbClr val="091E42"/>
                </a:solidFill>
                <a:effectLst/>
                <a:latin typeface="freight-text-pro"/>
              </a:rPr>
              <a:t>Delete columns: Delete unnecessary columns.</a:t>
            </a:r>
          </a:p>
          <a:p>
            <a:pPr algn="just" rtl="0">
              <a:buFont typeface="Arial" panose="020B0604020202020204" pitchFamily="34" charset="0"/>
              <a:buChar char="•"/>
            </a:pPr>
            <a:r>
              <a:rPr lang="en-US" b="0" i="0" dirty="0">
                <a:solidFill>
                  <a:srgbClr val="091E42"/>
                </a:solidFill>
                <a:effectLst/>
                <a:latin typeface="freight-text-pro"/>
              </a:rPr>
              <a:t>Align misaligned columns: The data set may have shifted columns, which you need to align correctly.</a:t>
            </a:r>
          </a:p>
          <a:p>
            <a:pPr marL="0" lvl="0" indent="0" algn="l" rtl="0">
              <a:spcBef>
                <a:spcPts val="0"/>
              </a:spcBef>
              <a:spcAft>
                <a:spcPts val="1200"/>
              </a:spcAft>
              <a:buNone/>
            </a:pP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84651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Example: </a:t>
            </a:r>
            <a:r>
              <a:rPr lang="en-US" dirty="0"/>
              <a:t>3_7 Data+Cleaning+_+Checklist.xlsx</a:t>
            </a: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83483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IN" dirty="0"/>
              <a:t>Impute/Remove Missing Values:</a:t>
            </a:r>
          </a:p>
          <a:p>
            <a:pPr algn="just" rtl="0">
              <a:buFont typeface="Arial" panose="020B0604020202020204" pitchFamily="34" charset="0"/>
              <a:buChar char="•"/>
            </a:pPr>
            <a:r>
              <a:rPr lang="en-US" b="1" i="0" dirty="0">
                <a:solidFill>
                  <a:srgbClr val="091E42"/>
                </a:solidFill>
                <a:effectLst/>
                <a:latin typeface="freight-text-pro"/>
              </a:rPr>
              <a:t>Set values as missing values:</a:t>
            </a:r>
            <a:r>
              <a:rPr lang="en-US" b="0" i="0" dirty="0">
                <a:solidFill>
                  <a:srgbClr val="091E42"/>
                </a:solidFill>
                <a:effectLst/>
                <a:latin typeface="freight-text-pro"/>
              </a:rPr>
              <a:t> Identify values that indicate missing data, for example, treat blank strings "NA", "XX", "999", etc., as missing.</a:t>
            </a:r>
          </a:p>
          <a:p>
            <a:pPr algn="just" rtl="0">
              <a:buFont typeface="Arial" panose="020B0604020202020204" pitchFamily="34" charset="0"/>
              <a:buChar char="•"/>
            </a:pPr>
            <a:r>
              <a:rPr lang="en-US" b="1" i="0" dirty="0">
                <a:solidFill>
                  <a:srgbClr val="091E42"/>
                </a:solidFill>
                <a:effectLst/>
                <a:latin typeface="freight-text-pro"/>
              </a:rPr>
              <a:t>Adding is good, exaggerating is bad:</a:t>
            </a:r>
            <a:r>
              <a:rPr lang="en-US" b="0" i="0" dirty="0">
                <a:solidFill>
                  <a:srgbClr val="091E42"/>
                </a:solidFill>
                <a:effectLst/>
                <a:latin typeface="freight-text-pro"/>
              </a:rPr>
              <a:t> You should try to get information from reliable external sources as much as possible, but if you can’t, then it is better to retain missing values rather than exaggerating the existing rows/columns.</a:t>
            </a:r>
          </a:p>
          <a:p>
            <a:pPr algn="just" rtl="0">
              <a:buFont typeface="Arial" panose="020B0604020202020204" pitchFamily="34" charset="0"/>
              <a:buChar char="•"/>
            </a:pPr>
            <a:r>
              <a:rPr lang="en-US" b="1" i="0" dirty="0">
                <a:solidFill>
                  <a:srgbClr val="091E42"/>
                </a:solidFill>
                <a:effectLst/>
                <a:latin typeface="freight-text-pro"/>
              </a:rPr>
              <a:t>Delete rows and columns:</a:t>
            </a:r>
            <a:r>
              <a:rPr lang="en-US" b="0" i="0" dirty="0">
                <a:solidFill>
                  <a:srgbClr val="091E42"/>
                </a:solidFill>
                <a:effectLst/>
                <a:latin typeface="freight-text-pro"/>
              </a:rPr>
              <a:t> Rows can be deleted if the number of missing values is insignificant, as this would not impact the overall analysis results. Columns can be removed if the missing values are significant in number.</a:t>
            </a:r>
          </a:p>
          <a:p>
            <a:pPr algn="just" rtl="0">
              <a:buFont typeface="Arial" panose="020B0604020202020204" pitchFamily="34" charset="0"/>
              <a:buChar char="•"/>
            </a:pPr>
            <a:r>
              <a:rPr lang="en-US" b="1" i="0" dirty="0">
                <a:solidFill>
                  <a:srgbClr val="091E42"/>
                </a:solidFill>
                <a:effectLst/>
                <a:latin typeface="freight-text-pro"/>
              </a:rPr>
              <a:t>Fill partial missing values using business judgement:</a:t>
            </a:r>
            <a:r>
              <a:rPr lang="en-US" b="0" i="0" dirty="0">
                <a:solidFill>
                  <a:srgbClr val="091E42"/>
                </a:solidFill>
                <a:effectLst/>
                <a:latin typeface="freight-text-pro"/>
              </a:rPr>
              <a:t> Such values include missing time zones, century, etc. These values can be identified easily.</a:t>
            </a:r>
          </a:p>
          <a:p>
            <a:pPr marL="0" lvl="0" indent="0" algn="l" rtl="0">
              <a:spcBef>
                <a:spcPts val="0"/>
              </a:spcBef>
              <a:spcAft>
                <a:spcPts val="1200"/>
              </a:spcAft>
              <a:buNone/>
            </a:pP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2896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1A3AC4F8-4E99-B135-E3E1-D9F4D234C36A}"/>
              </a:ext>
            </a:extLst>
          </p:cNvPr>
          <p:cNvSpPr>
            <a:spLocks noGrp="1"/>
          </p:cNvSpPr>
          <p:nvPr>
            <p:ph type="title"/>
          </p:nvPr>
        </p:nvSpPr>
        <p:spPr>
          <a:xfrm>
            <a:off x="819150" y="845600"/>
            <a:ext cx="7505700" cy="635577"/>
          </a:xfrm>
        </p:spPr>
        <p:txBody>
          <a:bodyPr>
            <a:normAutofit fontScale="90000"/>
          </a:bodyPr>
          <a:lstStyle/>
          <a:p>
            <a:r>
              <a:rPr lang="en-US" dirty="0"/>
              <a:t>Multidimensional data</a:t>
            </a:r>
            <a:endParaRPr lang="en-IN" dirty="0"/>
          </a:p>
        </p:txBody>
      </p:sp>
      <p:sp>
        <p:nvSpPr>
          <p:cNvPr id="6" name="Text Placeholder 2">
            <a:extLst>
              <a:ext uri="{FF2B5EF4-FFF2-40B4-BE49-F238E27FC236}">
                <a16:creationId xmlns:a16="http://schemas.microsoft.com/office/drawing/2014/main" id="{B4A4E859-FA38-48D4-D32C-4BB10FEABA99}"/>
              </a:ext>
            </a:extLst>
          </p:cNvPr>
          <p:cNvSpPr>
            <a:spLocks noGrp="1"/>
          </p:cNvSpPr>
          <p:nvPr>
            <p:ph type="body" idx="1"/>
          </p:nvPr>
        </p:nvSpPr>
        <p:spPr>
          <a:xfrm>
            <a:off x="819150" y="1571861"/>
            <a:ext cx="7505700" cy="2866864"/>
          </a:xfrm>
        </p:spPr>
        <p:txBody>
          <a:bodyPr/>
          <a:lstStyle/>
          <a:p>
            <a:r>
              <a:rPr lang="en-IN" dirty="0">
                <a:hlinkClick r:id="rId5"/>
              </a:rPr>
              <a:t>http://projector.tensorflow.org/</a:t>
            </a:r>
            <a:endParaRPr lang="en-IN" dirty="0"/>
          </a:p>
          <a:p>
            <a:r>
              <a:rPr lang="en-US" dirty="0"/>
              <a:t>Visualize a 200 dimensional data</a:t>
            </a:r>
            <a:endParaRPr lang="en-IN" dirty="0"/>
          </a:p>
        </p:txBody>
      </p:sp>
    </p:spTree>
    <p:extLst>
      <p:ext uri="{BB962C8B-B14F-4D97-AF65-F5344CB8AC3E}">
        <p14:creationId xmlns:p14="http://schemas.microsoft.com/office/powerpoint/2010/main" val="37037107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sz="2000" dirty="0"/>
              <a:t>Types of missing values:</a:t>
            </a:r>
          </a:p>
          <a:p>
            <a:pPr marL="0" lvl="0" indent="0" algn="l" rtl="0">
              <a:spcBef>
                <a:spcPts val="0"/>
              </a:spcBef>
              <a:spcAft>
                <a:spcPts val="1200"/>
              </a:spcAft>
              <a:buNone/>
            </a:pPr>
            <a:r>
              <a:rPr lang="en-US" dirty="0"/>
              <a:t>MCAR: It stands for Missing completely at random. The reason behind the missing value is not dependent on any other features.</a:t>
            </a:r>
          </a:p>
          <a:p>
            <a:pPr marL="0" lvl="0" indent="0" algn="l" rtl="0">
              <a:spcBef>
                <a:spcPts val="0"/>
              </a:spcBef>
              <a:spcAft>
                <a:spcPts val="1200"/>
              </a:spcAft>
              <a:buNone/>
            </a:pPr>
            <a:r>
              <a:rPr lang="en-US" dirty="0"/>
              <a:t>MAR: It stands for Missing at random. The reason behind the missing value may be associated with some other features.</a:t>
            </a:r>
          </a:p>
          <a:p>
            <a:pPr marL="0" lvl="0" indent="0" algn="l" rtl="0">
              <a:spcBef>
                <a:spcPts val="0"/>
              </a:spcBef>
              <a:spcAft>
                <a:spcPts val="1200"/>
              </a:spcAft>
              <a:buNone/>
            </a:pPr>
            <a:r>
              <a:rPr lang="en-US" dirty="0"/>
              <a:t>MNAR: It stands for Missing not at random. There is a specific reason behind the missing value.</a:t>
            </a:r>
            <a:endParaRPr lang="en-IN" dirty="0"/>
          </a:p>
        </p:txBody>
      </p:sp>
      <p:pic>
        <p:nvPicPr>
          <p:cNvPr id="94" name="Google Shape;94;p18"/>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93401CC2-4E7E-4D2E-A6AE-EF7E62AABB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41017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body" idx="1"/>
          </p:nvPr>
        </p:nvSpPr>
        <p:spPr>
          <a:xfrm>
            <a:off x="311700" y="1910850"/>
            <a:ext cx="8520600" cy="13218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5300" b="1">
                <a:solidFill>
                  <a:srgbClr val="CC0000"/>
                </a:solidFill>
                <a:latin typeface="Palatino"/>
                <a:ea typeface="Palatino"/>
                <a:cs typeface="Palatino"/>
                <a:sym typeface="Palatino"/>
              </a:rPr>
              <a:t>THANK YOU</a:t>
            </a:r>
            <a:endParaRPr sz="5300" b="1">
              <a:solidFill>
                <a:srgbClr val="CC0000"/>
              </a:solidFill>
              <a:latin typeface="Palatino"/>
              <a:ea typeface="Palatino"/>
              <a:cs typeface="Palatino"/>
              <a:sym typeface="Palatino"/>
            </a:endParaRPr>
          </a:p>
        </p:txBody>
      </p:sp>
      <p:pic>
        <p:nvPicPr>
          <p:cNvPr id="101" name="Google Shape;101;p19"/>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1D7E0EB4-9809-48E4-B289-6136D58060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E943C1E5-B908-94AA-FB75-D224877B21DC}"/>
              </a:ext>
            </a:extLst>
          </p:cNvPr>
          <p:cNvSpPr txBox="1">
            <a:spLocks/>
          </p:cNvSpPr>
          <p:nvPr/>
        </p:nvSpPr>
        <p:spPr>
          <a:xfrm>
            <a:off x="819150" y="845600"/>
            <a:ext cx="7505700" cy="635577"/>
          </a:xfrm>
          <a:prstGeom prst="rect">
            <a:avLst/>
          </a:prstGeom>
          <a:noFill/>
          <a:ln>
            <a:noFill/>
          </a:ln>
        </p:spPr>
        <p:txBody>
          <a:bodyPr spcFirstLastPara="1" wrap="square" lIns="91425" tIns="91425" rIns="91425" bIns="91425" anchor="t" anchorCtr="0">
            <a:normAutofit fontScale="97500"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200"/>
              <a:buFont typeface="Playfair Display"/>
              <a:buNone/>
              <a:defRPr sz="3200" b="1" i="0" u="none" strike="noStrike" cap="none">
                <a:solidFill>
                  <a:schemeClr val="dk1"/>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dk1"/>
              </a:buClr>
              <a:buSzPts val="3200"/>
              <a:buFont typeface="Playfair Display"/>
              <a:buNone/>
              <a:defRPr sz="3200" b="1" i="0" u="none" strike="noStrike" cap="none">
                <a:solidFill>
                  <a:schemeClr val="dk1"/>
                </a:solidFill>
                <a:latin typeface="Playfair Display"/>
                <a:ea typeface="Playfair Display"/>
                <a:cs typeface="Playfair Display"/>
                <a:sym typeface="Playfair Display"/>
              </a:defRPr>
            </a:lvl2pPr>
            <a:lvl3pPr marR="0" lvl="2" algn="l" rtl="0">
              <a:lnSpc>
                <a:spcPct val="100000"/>
              </a:lnSpc>
              <a:spcBef>
                <a:spcPts val="0"/>
              </a:spcBef>
              <a:spcAft>
                <a:spcPts val="0"/>
              </a:spcAft>
              <a:buClr>
                <a:schemeClr val="dk1"/>
              </a:buClr>
              <a:buSzPts val="3200"/>
              <a:buFont typeface="Playfair Display"/>
              <a:buNone/>
              <a:defRPr sz="3200" b="1" i="0" u="none" strike="noStrike" cap="none">
                <a:solidFill>
                  <a:schemeClr val="dk1"/>
                </a:solidFill>
                <a:latin typeface="Playfair Display"/>
                <a:ea typeface="Playfair Display"/>
                <a:cs typeface="Playfair Display"/>
                <a:sym typeface="Playfair Display"/>
              </a:defRPr>
            </a:lvl3pPr>
            <a:lvl4pPr marR="0" lvl="3" algn="l" rtl="0">
              <a:lnSpc>
                <a:spcPct val="100000"/>
              </a:lnSpc>
              <a:spcBef>
                <a:spcPts val="0"/>
              </a:spcBef>
              <a:spcAft>
                <a:spcPts val="0"/>
              </a:spcAft>
              <a:buClr>
                <a:schemeClr val="dk1"/>
              </a:buClr>
              <a:buSzPts val="3200"/>
              <a:buFont typeface="Playfair Display"/>
              <a:buNone/>
              <a:defRPr sz="3200" b="1" i="0" u="none" strike="noStrike" cap="none">
                <a:solidFill>
                  <a:schemeClr val="dk1"/>
                </a:solidFill>
                <a:latin typeface="Playfair Display"/>
                <a:ea typeface="Playfair Display"/>
                <a:cs typeface="Playfair Display"/>
                <a:sym typeface="Playfair Display"/>
              </a:defRPr>
            </a:lvl4pPr>
            <a:lvl5pPr marR="0" lvl="4" algn="l" rtl="0">
              <a:lnSpc>
                <a:spcPct val="100000"/>
              </a:lnSpc>
              <a:spcBef>
                <a:spcPts val="0"/>
              </a:spcBef>
              <a:spcAft>
                <a:spcPts val="0"/>
              </a:spcAft>
              <a:buClr>
                <a:schemeClr val="dk1"/>
              </a:buClr>
              <a:buSzPts val="3200"/>
              <a:buFont typeface="Playfair Display"/>
              <a:buNone/>
              <a:defRPr sz="3200" b="1" i="0" u="none" strike="noStrike" cap="none">
                <a:solidFill>
                  <a:schemeClr val="dk1"/>
                </a:solidFill>
                <a:latin typeface="Playfair Display"/>
                <a:ea typeface="Playfair Display"/>
                <a:cs typeface="Playfair Display"/>
                <a:sym typeface="Playfair Display"/>
              </a:defRPr>
            </a:lvl5pPr>
            <a:lvl6pPr marR="0" lvl="5" algn="l" rtl="0">
              <a:lnSpc>
                <a:spcPct val="100000"/>
              </a:lnSpc>
              <a:spcBef>
                <a:spcPts val="0"/>
              </a:spcBef>
              <a:spcAft>
                <a:spcPts val="0"/>
              </a:spcAft>
              <a:buClr>
                <a:schemeClr val="dk1"/>
              </a:buClr>
              <a:buSzPts val="3200"/>
              <a:buFont typeface="Playfair Display"/>
              <a:buNone/>
              <a:defRPr sz="3200" b="1" i="0" u="none" strike="noStrike" cap="none">
                <a:solidFill>
                  <a:schemeClr val="dk1"/>
                </a:solidFill>
                <a:latin typeface="Playfair Display"/>
                <a:ea typeface="Playfair Display"/>
                <a:cs typeface="Playfair Display"/>
                <a:sym typeface="Playfair Display"/>
              </a:defRPr>
            </a:lvl6pPr>
            <a:lvl7pPr marR="0" lvl="6" algn="l" rtl="0">
              <a:lnSpc>
                <a:spcPct val="100000"/>
              </a:lnSpc>
              <a:spcBef>
                <a:spcPts val="0"/>
              </a:spcBef>
              <a:spcAft>
                <a:spcPts val="0"/>
              </a:spcAft>
              <a:buClr>
                <a:schemeClr val="dk1"/>
              </a:buClr>
              <a:buSzPts val="3200"/>
              <a:buFont typeface="Playfair Display"/>
              <a:buNone/>
              <a:defRPr sz="3200" b="1" i="0" u="none" strike="noStrike" cap="none">
                <a:solidFill>
                  <a:schemeClr val="dk1"/>
                </a:solidFill>
                <a:latin typeface="Playfair Display"/>
                <a:ea typeface="Playfair Display"/>
                <a:cs typeface="Playfair Display"/>
                <a:sym typeface="Playfair Display"/>
              </a:defRPr>
            </a:lvl7pPr>
            <a:lvl8pPr marR="0" lvl="7" algn="l" rtl="0">
              <a:lnSpc>
                <a:spcPct val="100000"/>
              </a:lnSpc>
              <a:spcBef>
                <a:spcPts val="0"/>
              </a:spcBef>
              <a:spcAft>
                <a:spcPts val="0"/>
              </a:spcAft>
              <a:buClr>
                <a:schemeClr val="dk1"/>
              </a:buClr>
              <a:buSzPts val="3200"/>
              <a:buFont typeface="Playfair Display"/>
              <a:buNone/>
              <a:defRPr sz="3200" b="1" i="0" u="none" strike="noStrike" cap="none">
                <a:solidFill>
                  <a:schemeClr val="dk1"/>
                </a:solidFill>
                <a:latin typeface="Playfair Display"/>
                <a:ea typeface="Playfair Display"/>
                <a:cs typeface="Playfair Display"/>
                <a:sym typeface="Playfair Display"/>
              </a:defRPr>
            </a:lvl8pPr>
            <a:lvl9pPr marR="0" lvl="8" algn="l" rtl="0">
              <a:lnSpc>
                <a:spcPct val="100000"/>
              </a:lnSpc>
              <a:spcBef>
                <a:spcPts val="0"/>
              </a:spcBef>
              <a:spcAft>
                <a:spcPts val="0"/>
              </a:spcAft>
              <a:buClr>
                <a:schemeClr val="dk1"/>
              </a:buClr>
              <a:buSzPts val="3200"/>
              <a:buFont typeface="Playfair Display"/>
              <a:buNone/>
              <a:defRPr sz="3200" b="1" i="0" u="none" strike="noStrike" cap="none">
                <a:solidFill>
                  <a:schemeClr val="dk1"/>
                </a:solidFill>
                <a:latin typeface="Playfair Display"/>
                <a:ea typeface="Playfair Display"/>
                <a:cs typeface="Playfair Display"/>
                <a:sym typeface="Playfair Display"/>
              </a:defRPr>
            </a:lvl9pPr>
          </a:lstStyle>
          <a:p>
            <a:r>
              <a:rPr lang="en-US"/>
              <a:t>Types of data 	</a:t>
            </a:r>
            <a:endParaRPr lang="en-IN" dirty="0"/>
          </a:p>
        </p:txBody>
      </p:sp>
      <p:pic>
        <p:nvPicPr>
          <p:cNvPr id="10" name="Picture 2" descr="Data Types From A Machine Learning Perspective With Examples | by Alina  Zhang | Towards Data Science">
            <a:extLst>
              <a:ext uri="{FF2B5EF4-FFF2-40B4-BE49-F238E27FC236}">
                <a16:creationId xmlns:a16="http://schemas.microsoft.com/office/drawing/2014/main" id="{7BDE4C56-E907-E8FA-AAA0-7B5730FD72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9150" y="1667030"/>
            <a:ext cx="2676525" cy="26765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Data Types in Machine Learning Artificial Intelligence - AI ML &amp; Deep  Learning Complete Course 2020 - YouTube">
            <a:extLst>
              <a:ext uri="{FF2B5EF4-FFF2-40B4-BE49-F238E27FC236}">
                <a16:creationId xmlns:a16="http://schemas.microsoft.com/office/drawing/2014/main" id="{85BD341E-AA3C-4CBA-7AFB-6C25674AB09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06389" y="1790292"/>
            <a:ext cx="4320000" cy="243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209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3" name="Google Shape;73;p15"/>
          <p:cNvPicPr preferRelativeResize="0"/>
          <p:nvPr/>
        </p:nvPicPr>
        <p:blipFill rotWithShape="1">
          <a:blip r:embed="rId3">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2">
            <a:extLst>
              <a:ext uri="{FF2B5EF4-FFF2-40B4-BE49-F238E27FC236}">
                <a16:creationId xmlns:a16="http://schemas.microsoft.com/office/drawing/2014/main" id="{DD0CA667-B85C-37ED-A948-B8132D4E99BB}"/>
              </a:ext>
            </a:extLst>
          </p:cNvPr>
          <p:cNvSpPr>
            <a:spLocks noGrp="1"/>
          </p:cNvSpPr>
          <p:nvPr/>
        </p:nvSpPr>
        <p:spPr>
          <a:xfrm>
            <a:off x="819150" y="987447"/>
            <a:ext cx="7505700" cy="286686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2000" b="0" i="0" u="none" strike="noStrike" cap="none">
                <a:solidFill>
                  <a:schemeClr val="dk2"/>
                </a:solidFill>
                <a:latin typeface="Georgia" panose="02040502050405020303" pitchFamily="18" charset="0"/>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800" b="0" i="0" u="none" strike="noStrike" cap="none">
                <a:solidFill>
                  <a:schemeClr val="bg2"/>
                </a:solidFill>
                <a:latin typeface="Georgia" panose="02040502050405020303" pitchFamily="18" charset="0"/>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r>
              <a:rPr lang="en-IN" dirty="0">
                <a:hlinkClick r:id="rId5"/>
              </a:rPr>
              <a:t>https://teachablemachine.withgoogle.com/</a:t>
            </a:r>
            <a:r>
              <a:rPr lang="en-IN" dirty="0"/>
              <a:t> </a:t>
            </a:r>
          </a:p>
          <a:p>
            <a:r>
              <a:rPr lang="en-US" dirty="0"/>
              <a:t>Click on Get started </a:t>
            </a:r>
          </a:p>
          <a:p>
            <a:endParaRPr lang="en-IN" dirty="0"/>
          </a:p>
        </p:txBody>
      </p:sp>
      <p:pic>
        <p:nvPicPr>
          <p:cNvPr id="3" name="Picture 2">
            <a:extLst>
              <a:ext uri="{FF2B5EF4-FFF2-40B4-BE49-F238E27FC236}">
                <a16:creationId xmlns:a16="http://schemas.microsoft.com/office/drawing/2014/main" id="{470C6BFE-8F52-7FBD-7D9F-9AD8223E2F6E}"/>
              </a:ext>
            </a:extLst>
          </p:cNvPr>
          <p:cNvPicPr>
            <a:picLocks noChangeAspect="1"/>
          </p:cNvPicPr>
          <p:nvPr/>
        </p:nvPicPr>
        <p:blipFill>
          <a:blip r:embed="rId6"/>
          <a:stretch>
            <a:fillRect/>
          </a:stretch>
        </p:blipFill>
        <p:spPr>
          <a:xfrm>
            <a:off x="1332000" y="1919867"/>
            <a:ext cx="6480000" cy="2236187"/>
          </a:xfrm>
          <a:prstGeom prst="rect">
            <a:avLst/>
          </a:prstGeom>
        </p:spPr>
      </p:pic>
    </p:spTree>
    <p:extLst>
      <p:ext uri="{BB962C8B-B14F-4D97-AF65-F5344CB8AC3E}">
        <p14:creationId xmlns:p14="http://schemas.microsoft.com/office/powerpoint/2010/main" val="3670390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IN" dirty="0"/>
              <a:t>Visualisations - Some Examples:</a:t>
            </a:r>
          </a:p>
          <a:p>
            <a:pPr marL="0" lvl="0" indent="0" algn="l" rtl="0">
              <a:spcBef>
                <a:spcPts val="0"/>
              </a:spcBef>
              <a:spcAft>
                <a:spcPts val="1200"/>
              </a:spcAft>
              <a:buNone/>
            </a:pPr>
            <a:r>
              <a:rPr lang="en-IN" dirty="0">
                <a:hlinkClick r:id="rId3"/>
              </a:rPr>
              <a:t>ODI: Ind batting (gramener.com)</a:t>
            </a:r>
            <a:endParaRPr lang="en-IN" dirty="0"/>
          </a:p>
          <a:p>
            <a:pPr marL="0" lvl="0" indent="0" algn="l" rtl="0">
              <a:spcBef>
                <a:spcPts val="0"/>
              </a:spcBef>
              <a:spcAft>
                <a:spcPts val="1200"/>
              </a:spcAft>
              <a:buNone/>
            </a:pPr>
            <a:endParaRPr lang="en-IN" dirty="0"/>
          </a:p>
        </p:txBody>
      </p:sp>
      <p:pic>
        <p:nvPicPr>
          <p:cNvPr id="73" name="Google Shape;73;p15"/>
          <p:cNvPicPr preferRelativeResize="0"/>
          <p:nvPr/>
        </p:nvPicPr>
        <p:blipFill rotWithShape="1">
          <a:blip r:embed="rId4">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8F5BF6-5306-48D6-AA78-59370CD7714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hart, treemap chart&#10;&#10;Description automatically generated">
            <a:extLst>
              <a:ext uri="{FF2B5EF4-FFF2-40B4-BE49-F238E27FC236}">
                <a16:creationId xmlns:a16="http://schemas.microsoft.com/office/drawing/2014/main" id="{9ADAF8B4-2850-1A27-71C4-32E09628062B}"/>
              </a:ext>
            </a:extLst>
          </p:cNvPr>
          <p:cNvPicPr>
            <a:picLocks noChangeAspect="1"/>
          </p:cNvPicPr>
          <p:nvPr/>
        </p:nvPicPr>
        <p:blipFill>
          <a:blip r:embed="rId6"/>
          <a:stretch>
            <a:fillRect/>
          </a:stretch>
        </p:blipFill>
        <p:spPr>
          <a:xfrm>
            <a:off x="4027656" y="15382"/>
            <a:ext cx="5036456" cy="3227204"/>
          </a:xfrm>
          <a:prstGeom prst="rect">
            <a:avLst/>
          </a:prstGeom>
        </p:spPr>
      </p:pic>
    </p:spTree>
    <p:extLst>
      <p:ext uri="{BB962C8B-B14F-4D97-AF65-F5344CB8AC3E}">
        <p14:creationId xmlns:p14="http://schemas.microsoft.com/office/powerpoint/2010/main" val="15520860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a:hlinkClick r:id="rId3"/>
              </a:rPr>
              <a:t>The Necessity of Data </a:t>
            </a:r>
            <a:r>
              <a:rPr lang="en-US" dirty="0" err="1">
                <a:hlinkClick r:id="rId3"/>
              </a:rPr>
              <a:t>Visualisation</a:t>
            </a:r>
            <a:endParaRPr lang="en-IN" dirty="0">
              <a:hlinkClick r:id="rId3"/>
            </a:endParaRPr>
          </a:p>
          <a:p>
            <a:pPr marL="0" lvl="0" indent="0" algn="l" rtl="0">
              <a:spcBef>
                <a:spcPts val="0"/>
              </a:spcBef>
              <a:spcAft>
                <a:spcPts val="1200"/>
              </a:spcAft>
              <a:buNone/>
            </a:pPr>
            <a:r>
              <a:rPr lang="en-IN" dirty="0">
                <a:hlinkClick r:id="rId3"/>
              </a:rPr>
              <a:t>Anscombe's quartet – Wikipedia</a:t>
            </a:r>
            <a:endParaRPr lang="en-IN" dirty="0"/>
          </a:p>
          <a:p>
            <a:pPr marL="0" lvl="0" indent="0" algn="l" rtl="0">
              <a:spcBef>
                <a:spcPts val="0"/>
              </a:spcBef>
              <a:spcAft>
                <a:spcPts val="1200"/>
              </a:spcAft>
              <a:buNone/>
            </a:pPr>
            <a:r>
              <a:rPr lang="en-US" dirty="0"/>
              <a:t>“numerical calculations are exact, but graphs are rough.”</a:t>
            </a:r>
            <a:endParaRPr dirty="0"/>
          </a:p>
        </p:txBody>
      </p:sp>
      <p:pic>
        <p:nvPicPr>
          <p:cNvPr id="80" name="Google Shape;80;p16"/>
          <p:cNvPicPr preferRelativeResize="0"/>
          <p:nvPr/>
        </p:nvPicPr>
        <p:blipFill rotWithShape="1">
          <a:blip r:embed="rId4">
            <a:alphaModFix/>
          </a:blip>
          <a:srcRect/>
          <a:stretch/>
        </p:blipFill>
        <p:spPr>
          <a:xfrm>
            <a:off x="6858000" y="4381500"/>
            <a:ext cx="2286000" cy="762000"/>
          </a:xfrm>
          <a:prstGeom prst="rect">
            <a:avLst/>
          </a:prstGeom>
          <a:noFill/>
          <a:ln>
            <a:noFill/>
          </a:ln>
        </p:spPr>
      </p:pic>
      <p:pic>
        <p:nvPicPr>
          <p:cNvPr id="5" name="Picture 2">
            <a:extLst>
              <a:ext uri="{FF2B5EF4-FFF2-40B4-BE49-F238E27FC236}">
                <a16:creationId xmlns:a16="http://schemas.microsoft.com/office/drawing/2014/main" id="{205A1006-6608-4D53-92E3-B5BD1208D7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88" y="0"/>
            <a:ext cx="1719416" cy="737419"/>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descr="A group of people playing football&#10;&#10;Description automatically generated with medium confidence">
            <a:extLst>
              <a:ext uri="{FF2B5EF4-FFF2-40B4-BE49-F238E27FC236}">
                <a16:creationId xmlns:a16="http://schemas.microsoft.com/office/drawing/2014/main" id="{84F68388-BA0A-2DE3-1BA9-880C6C416429}"/>
              </a:ext>
            </a:extLst>
          </p:cNvPr>
          <p:cNvPicPr>
            <a:picLocks noChangeAspect="1"/>
          </p:cNvPicPr>
          <p:nvPr/>
        </p:nvPicPr>
        <p:blipFill>
          <a:blip r:embed="rId6"/>
          <a:stretch>
            <a:fillRect/>
          </a:stretch>
        </p:blipFill>
        <p:spPr>
          <a:xfrm>
            <a:off x="5509250" y="17362"/>
            <a:ext cx="3602299" cy="1982126"/>
          </a:xfrm>
          <a:prstGeom prst="rect">
            <a:avLst/>
          </a:prstGeom>
        </p:spPr>
      </p:pic>
    </p:spTree>
  </p:cSld>
  <p:clrMapOvr>
    <a:masterClrMapping/>
  </p:clrMapOvr>
</p:sld>
</file>

<file path=ppt/theme/theme1.xml><?xml version="1.0" encoding="utf-8"?>
<a:theme xmlns:a="http://schemas.openxmlformats.org/drawingml/2006/main"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299</TotalTime>
  <Words>1971</Words>
  <Application>Microsoft Office PowerPoint</Application>
  <PresentationFormat>On-screen Show (16:9)</PresentationFormat>
  <Paragraphs>160</Paragraphs>
  <Slides>51</Slides>
  <Notes>51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51</vt:i4>
      </vt:variant>
    </vt:vector>
  </HeadingPairs>
  <TitlesOfParts>
    <vt:vector size="61" baseType="lpstr">
      <vt:lpstr>Georgia</vt:lpstr>
      <vt:lpstr>freight-text-pro</vt:lpstr>
      <vt:lpstr>Geneva</vt:lpstr>
      <vt:lpstr>Palatino</vt:lpstr>
      <vt:lpstr>Lato</vt:lpstr>
      <vt:lpstr>Calibri</vt:lpstr>
      <vt:lpstr>Arial</vt:lpstr>
      <vt:lpstr>Playfair Display</vt:lpstr>
      <vt:lpstr>circular</vt:lpstr>
      <vt:lpstr>Coral</vt:lpstr>
      <vt:lpstr>PowerPoint Presentation</vt:lpstr>
      <vt:lpstr>Data visualization tools</vt:lpstr>
      <vt:lpstr>Data Visualization methods </vt:lpstr>
      <vt:lpstr>Example in Excel </vt:lpstr>
      <vt:lpstr>Multidimensional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haripriya nair</dc:creator>
  <cp:lastModifiedBy>sachin saxena</cp:lastModifiedBy>
  <cp:revision>94</cp:revision>
  <dcterms:modified xsi:type="dcterms:W3CDTF">2023-02-10T18:18:09Z</dcterms:modified>
</cp:coreProperties>
</file>